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6858000" cx="12192000"/>
  <p:notesSz cx="6858000" cy="9144000"/>
  <p:embeddedFontLst>
    <p:embeddedFont>
      <p:font typeface="Nunito SemiBold"/>
      <p:regular r:id="rId24"/>
      <p:bold r:id="rId25"/>
      <p:italic r:id="rId26"/>
      <p:boldItalic r:id="rId27"/>
    </p:embeddedFont>
    <p:embeddedFont>
      <p:font typeface="Roboto"/>
      <p:regular r:id="rId28"/>
      <p:bold r:id="rId29"/>
      <p:italic r:id="rId30"/>
      <p:boldItalic r:id="rId31"/>
    </p:embeddedFont>
    <p:embeddedFont>
      <p:font typeface="Nuni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5E96853-1686-4597-B37A-64238FB81154}">
  <a:tblStyle styleId="{25E96853-1686-4597-B37A-64238FB8115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NunitoSemiBold-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SemiBold-italic.fntdata"/><Relationship Id="rId25" Type="http://schemas.openxmlformats.org/officeDocument/2006/relationships/font" Target="fonts/NunitoSemiBold-bold.fntdata"/><Relationship Id="rId28" Type="http://schemas.openxmlformats.org/officeDocument/2006/relationships/font" Target="fonts/Roboto-regular.fntdata"/><Relationship Id="rId27" Type="http://schemas.openxmlformats.org/officeDocument/2006/relationships/font" Target="fonts/NunitoSemiBold-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33" Type="http://schemas.openxmlformats.org/officeDocument/2006/relationships/font" Target="fonts/Nunito-bold.fntdata"/><Relationship Id="rId10" Type="http://schemas.openxmlformats.org/officeDocument/2006/relationships/slide" Target="slides/slide5.xml"/><Relationship Id="rId32" Type="http://schemas.openxmlformats.org/officeDocument/2006/relationships/font" Target="fonts/Nunito-regular.fntdata"/><Relationship Id="rId13" Type="http://schemas.openxmlformats.org/officeDocument/2006/relationships/slide" Target="slides/slide8.xml"/><Relationship Id="rId35" Type="http://schemas.openxmlformats.org/officeDocument/2006/relationships/font" Target="fonts/Nunito-boldItalic.fntdata"/><Relationship Id="rId12" Type="http://schemas.openxmlformats.org/officeDocument/2006/relationships/slide" Target="slides/slide7.xml"/><Relationship Id="rId34" Type="http://schemas.openxmlformats.org/officeDocument/2006/relationships/font" Target="fonts/Nunit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et.google.com/linkredirect?authuser=0&amp;dest=mailto%3Atech%40kokonetworks.com" TargetMode="External"/><Relationship Id="rId3" Type="http://schemas.openxmlformats.org/officeDocument/2006/relationships/hyperlink" Target="https://meet.google.com/linkredirect?authuser=0&amp;dest=https%3A%2F%2Fprod-erp-india.kokonetworks.com%2Fweb" TargetMode="External"/><Relationship Id="rId4" Type="http://schemas.openxmlformats.org/officeDocument/2006/relationships/hyperlink" Target="https://meet.google.com/linkredirect?authuser=0&amp;dest=https%3A%2F%2Fprod-erp-india.kokonetworks.com%2Fweb"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85e58940aa_0_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85e58940aa_0_1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8" name="Google Shape;268;g85e58940aa_0_1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85e58940aa_0_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85e58940aa_0_1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9" name="Google Shape;279;g85e58940aa_0_16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85e58940aa_0_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85e58940aa_0_1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7" name="Google Shape;287;g85e58940aa_0_1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85e58940aa_0_2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85e58940aa_0_2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7" name="Google Shape;297;g85e58940aa_0_2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85e58940aa_0_1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85e58940aa_0_1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6" name="Google Shape;306;g85e58940aa_0_17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85e58940aa_0_1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85e58940aa_0_1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4" name="Google Shape;314;g85e58940aa_0_1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752c2f9fb9_0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752c2f9fb9_0_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1" name="Google Shape;321;g752c2f9fb9_0_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752c2f9fb9_0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752c2f9fb9_0_1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0" name="Google Shape;340;g752c2f9fb9_0_1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7" name="Google Shape;34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85e58940aa_0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85e58940aa_0_1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0" name="Google Shape;170;g85e58940aa_0_1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5" name="Google Shape;17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752c2f9fb9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752c2f9fb9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5" name="Google Shape;185;g752c2f9fb9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85e58940aa_0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85e58940aa_0_1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3" name="Google Shape;193;g85e58940aa_0_1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85e58940aa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85e58940aa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0" name="Google Shape;200;g85e58940aa_0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85e58940aa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85e58940aa_0_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0" name="Google Shape;220;g85e58940aa_0_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85e58940aa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85e58940aa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India manufacturing and stock data are on a separate ERP: </a:t>
            </a:r>
            <a:r>
              <a:rPr lang="en-US" sz="1000" u="sng">
                <a:solidFill>
                  <a:srgbClr val="3367D6"/>
                </a:solidFill>
                <a:highlight>
                  <a:srgbClr val="FFFFFF"/>
                </a:highlight>
                <a:latin typeface="Roboto"/>
                <a:ea typeface="Roboto"/>
                <a:cs typeface="Roboto"/>
                <a:sym typeface="Roboto"/>
                <a:hlinkClick r:id="rId2">
                  <a:extLst>
                    <a:ext uri="{A12FA001-AC4F-418D-AE19-62706E023703}">
                      <ahyp:hlinkClr val="tx"/>
                    </a:ext>
                  </a:extLst>
                </a:hlinkClick>
              </a:rPr>
              <a:t>tech@kokonetworks.com</a:t>
            </a:r>
            <a:r>
              <a:rPr lang="en-US" sz="1000">
                <a:solidFill>
                  <a:srgbClr val="202124"/>
                </a:solidFill>
                <a:highlight>
                  <a:srgbClr val="FFFFFF"/>
                </a:highlight>
                <a:latin typeface="Roboto"/>
                <a:ea typeface="Roboto"/>
                <a:cs typeface="Roboto"/>
                <a:sym typeface="Roboto"/>
              </a:rPr>
              <a:t>; password: tech@123; url:</a:t>
            </a:r>
            <a:r>
              <a:rPr lang="en-US" sz="1000">
                <a:solidFill>
                  <a:srgbClr val="202124"/>
                </a:solidFill>
                <a:highlight>
                  <a:srgbClr val="FFFFFF"/>
                </a:highlight>
                <a:uFill>
                  <a:noFill/>
                </a:uFill>
                <a:latin typeface="Roboto"/>
                <a:ea typeface="Roboto"/>
                <a:cs typeface="Roboto"/>
                <a:sym typeface="Roboto"/>
                <a:hlinkClick r:id="rId3">
                  <a:extLst>
                    <a:ext uri="{A12FA001-AC4F-418D-AE19-62706E023703}">
                      <ahyp:hlinkClr val="tx"/>
                    </a:ext>
                  </a:extLst>
                </a:hlinkClick>
              </a:rPr>
              <a:t> </a:t>
            </a:r>
            <a:r>
              <a:rPr lang="en-US" sz="1000" u="sng">
                <a:solidFill>
                  <a:srgbClr val="3367D6"/>
                </a:solidFill>
                <a:highlight>
                  <a:srgbClr val="FFFFFF"/>
                </a:highlight>
                <a:latin typeface="Roboto"/>
                <a:ea typeface="Roboto"/>
                <a:cs typeface="Roboto"/>
                <a:sym typeface="Roboto"/>
                <a:hlinkClick r:id="rId4">
                  <a:extLst>
                    <a:ext uri="{A12FA001-AC4F-418D-AE19-62706E023703}">
                      <ahyp:hlinkClr val="tx"/>
                    </a:ext>
                  </a:extLst>
                </a:hlinkClick>
              </a:rPr>
              <a:t>https://prod-erp-india.kokonetworks.com/web</a:t>
            </a:r>
            <a:endParaRPr/>
          </a:p>
        </p:txBody>
      </p:sp>
      <p:sp>
        <p:nvSpPr>
          <p:cNvPr id="228" name="Google Shape;228;g85e58940aa_0_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85e58940aa_0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85e58940aa_0_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Right now, they are doing QC while cookers are at the ‘Inbound’ location. RMA = Repair Maintenance Authorisation. It’s too tedious to move 100s of kits one by one. </a:t>
            </a:r>
            <a:r>
              <a:rPr b="1" lang="en-US"/>
              <a:t>NEED: ability to bulk transfer kits from location to another</a:t>
            </a:r>
            <a:endParaRPr/>
          </a:p>
          <a:p>
            <a:pPr indent="0" lvl="0" marL="0" rtl="0" algn="l">
              <a:spcBef>
                <a:spcPts val="360"/>
              </a:spcBef>
              <a:spcAft>
                <a:spcPts val="0"/>
              </a:spcAft>
              <a:buNone/>
            </a:pPr>
            <a:r>
              <a:rPr lang="en-US"/>
              <a:t>Tentatively aim for the 16th. </a:t>
            </a:r>
            <a:endParaRPr/>
          </a:p>
        </p:txBody>
      </p:sp>
      <p:sp>
        <p:nvSpPr>
          <p:cNvPr id="248" name="Google Shape;248;g85e58940aa_0_9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3.png"/><Relationship Id="rId4" Type="http://schemas.openxmlformats.org/officeDocument/2006/relationships/image" Target="../media/image18.png"/><Relationship Id="rId5"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6.png"/><Relationship Id="rId4" Type="http://schemas.openxmlformats.org/officeDocument/2006/relationships/image" Target="../media/image3.png"/><Relationship Id="rId5" Type="http://schemas.openxmlformats.org/officeDocument/2006/relationships/image" Target="../media/image18.png"/><Relationship Id="rId6" Type="http://schemas.openxmlformats.org/officeDocument/2006/relationships/image" Target="../media/image1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2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5" name="Google Shape;15;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1" sz="3600">
                <a:latin typeface="Nunito"/>
                <a:ea typeface="Nunito"/>
                <a:cs typeface="Nunito"/>
                <a:sym typeface="Nunito"/>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id="16" name="Google Shape;16;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7" name="Google Shape;17;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grpSp>
        <p:nvGrpSpPr>
          <p:cNvPr id="18" name="Google Shape;18;p2"/>
          <p:cNvGrpSpPr/>
          <p:nvPr/>
        </p:nvGrpSpPr>
        <p:grpSpPr>
          <a:xfrm>
            <a:off x="0" y="-446"/>
            <a:ext cx="8094368" cy="6867144"/>
            <a:chOff x="0" y="-446"/>
            <a:chExt cx="8094368" cy="6867144"/>
          </a:xfrm>
        </p:grpSpPr>
        <p:pic>
          <p:nvPicPr>
            <p:cNvPr descr="Image" id="19" name="Google Shape;19;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0" name="Google Shape;20;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1" name="Google Shape;21;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2" name="Google Shape;22;p2"/>
          <p:cNvSpPr txBox="1"/>
          <p:nvPr>
            <p:ph idx="11" type="ftr"/>
          </p:nvPr>
        </p:nvSpPr>
        <p:spPr>
          <a:xfrm>
            <a:off x="8406634" y="5755767"/>
            <a:ext cx="3220824" cy="441361"/>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2000" u="none" cap="none" strike="noStrike">
                <a:solidFill>
                  <a:schemeClr val="dk1"/>
                </a:solidFill>
                <a:latin typeface="Nunito"/>
                <a:ea typeface="Nunito"/>
                <a:cs typeface="Nunito"/>
                <a:sym typeface="Nuni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 name="Google Shape;23;p2"/>
          <p:cNvSpPr txBox="1"/>
          <p:nvPr/>
        </p:nvSpPr>
        <p:spPr>
          <a:xfrm>
            <a:off x="8406634" y="6592079"/>
            <a:ext cx="3683510"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91" name="Shape 91"/>
        <p:cNvGrpSpPr/>
        <p:nvPr/>
      </p:nvGrpSpPr>
      <p:grpSpPr>
        <a:xfrm>
          <a:off x="0" y="0"/>
          <a:ext cx="0" cy="0"/>
          <a:chOff x="0" y="0"/>
          <a:chExt cx="0" cy="0"/>
        </a:xfrm>
      </p:grpSpPr>
      <p:pic>
        <p:nvPicPr>
          <p:cNvPr id="92" name="Google Shape;92;p11"/>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93" name="Google Shape;93;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4" name="Google Shape;94;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5" name="Google Shape;95;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6" name="Google Shape;96;p11"/>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97" name="Google Shape;97;p11"/>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1"/>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9" name="Shape 99"/>
        <p:cNvGrpSpPr/>
        <p:nvPr/>
      </p:nvGrpSpPr>
      <p:grpSpPr>
        <a:xfrm>
          <a:off x="0" y="0"/>
          <a:ext cx="0" cy="0"/>
          <a:chOff x="0" y="0"/>
          <a:chExt cx="0" cy="0"/>
        </a:xfrm>
      </p:grpSpPr>
      <p:pic>
        <p:nvPicPr>
          <p:cNvPr id="100" name="Google Shape;100;p12"/>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101" name="Google Shape;101;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2" name="Google Shape;102;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3" name="Google Shape;103;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4" name="Google Shape;104;p12"/>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05" name="Google Shape;105;p12"/>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6" name="Google Shape;106;p12"/>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107" name="Shape 107"/>
        <p:cNvGrpSpPr/>
        <p:nvPr/>
      </p:nvGrpSpPr>
      <p:grpSpPr>
        <a:xfrm>
          <a:off x="0" y="0"/>
          <a:ext cx="0" cy="0"/>
          <a:chOff x="0" y="0"/>
          <a:chExt cx="0" cy="0"/>
        </a:xfrm>
      </p:grpSpPr>
      <p:pic>
        <p:nvPicPr>
          <p:cNvPr id="108" name="Google Shape;108;p13"/>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9" name="Google Shape;109;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0" name="Google Shape;110;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1" name="Google Shape;111;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2" name="Google Shape;112;p13"/>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13" name="Google Shape;113;p13"/>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4" name="Google Shape;114;p1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15" name="Shape 115"/>
        <p:cNvGrpSpPr/>
        <p:nvPr/>
      </p:nvGrpSpPr>
      <p:grpSpPr>
        <a:xfrm>
          <a:off x="0" y="0"/>
          <a:ext cx="0" cy="0"/>
          <a:chOff x="0" y="0"/>
          <a:chExt cx="0" cy="0"/>
        </a:xfrm>
      </p:grpSpPr>
      <p:pic>
        <p:nvPicPr>
          <p:cNvPr id="116" name="Google Shape;116;p14"/>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17" name="Google Shape;117;p14"/>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8" name="Google Shape;118;p14"/>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9" name="Google Shape;119;p14"/>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20" name="Google Shape;120;p14"/>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21" name="Google Shape;121;p14"/>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2" name="Google Shape;122;p14"/>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p:cSld name="1_Back page (with disclaimer)">
    <p:spTree>
      <p:nvGrpSpPr>
        <p:cNvPr id="123" name="Shape 123"/>
        <p:cNvGrpSpPr/>
        <p:nvPr/>
      </p:nvGrpSpPr>
      <p:grpSpPr>
        <a:xfrm>
          <a:off x="0" y="0"/>
          <a:ext cx="0" cy="0"/>
          <a:chOff x="0" y="0"/>
          <a:chExt cx="0" cy="0"/>
        </a:xfrm>
      </p:grpSpPr>
      <p:pic>
        <p:nvPicPr>
          <p:cNvPr descr="Image" id="124" name="Google Shape;124;p15"/>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25" name="Google Shape;125;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26" name="Google Shape;126;p15"/>
          <p:cNvSpPr txBox="1"/>
          <p:nvPr>
            <p:ph idx="1" type="subTitle"/>
          </p:nvPr>
        </p:nvSpPr>
        <p:spPr>
          <a:xfrm>
            <a:off x="6856431" y="2580838"/>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7" name="Google Shape;127;p15"/>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28" name="Google Shape;128;p15"/>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ack page (with disclaimer)">
  <p:cSld name="2_Back page (with disclaimer)">
    <p:spTree>
      <p:nvGrpSpPr>
        <p:cNvPr id="129" name="Shape 129"/>
        <p:cNvGrpSpPr/>
        <p:nvPr/>
      </p:nvGrpSpPr>
      <p:grpSpPr>
        <a:xfrm>
          <a:off x="0" y="0"/>
          <a:ext cx="0" cy="0"/>
          <a:chOff x="0" y="0"/>
          <a:chExt cx="0" cy="0"/>
        </a:xfrm>
      </p:grpSpPr>
      <p:pic>
        <p:nvPicPr>
          <p:cNvPr descr="Image" id="130" name="Google Shape;130;p16"/>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31" name="Google Shape;131;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2" name="Google Shape;132;p16"/>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3" name="Google Shape;133;p16"/>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4" name="Google Shape;134;p16"/>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5" name="Google Shape;135;p16"/>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6" name="Google Shape;136;p16"/>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
        <p:nvSpPr>
          <p:cNvPr id="137" name="Google Shape;137;p16"/>
          <p:cNvSpPr txBox="1"/>
          <p:nvPr>
            <p:ph idx="1" type="subTitle"/>
          </p:nvPr>
        </p:nvSpPr>
        <p:spPr>
          <a:xfrm>
            <a:off x="6856431" y="3301455"/>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38" name="Google Shape;138;p16"/>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39" name="Google Shape;139;p16"/>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p:cSld name="Back page (with disclaimer)">
    <p:spTree>
      <p:nvGrpSpPr>
        <p:cNvPr id="140" name="Shape 140"/>
        <p:cNvGrpSpPr/>
        <p:nvPr/>
      </p:nvGrpSpPr>
      <p:grpSpPr>
        <a:xfrm>
          <a:off x="0" y="0"/>
          <a:ext cx="0" cy="0"/>
          <a:chOff x="0" y="0"/>
          <a:chExt cx="0" cy="0"/>
        </a:xfrm>
      </p:grpSpPr>
      <p:pic>
        <p:nvPicPr>
          <p:cNvPr id="141" name="Google Shape;141;p17"/>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42" name="Google Shape;142;p17"/>
          <p:cNvPicPr preferRelativeResize="0"/>
          <p:nvPr/>
        </p:nvPicPr>
        <p:blipFill rotWithShape="1">
          <a:blip r:embed="rId3">
            <a:alphaModFix/>
          </a:blip>
          <a:srcRect b="26811" l="0" r="0" t="26811"/>
          <a:stretch/>
        </p:blipFill>
        <p:spPr>
          <a:xfrm>
            <a:off x="0" y="0"/>
            <a:ext cx="12192001" cy="6858000"/>
          </a:xfrm>
          <a:prstGeom prst="rect">
            <a:avLst/>
          </a:prstGeom>
          <a:noFill/>
          <a:ln>
            <a:noFill/>
          </a:ln>
        </p:spPr>
      </p:pic>
      <p:pic>
        <p:nvPicPr>
          <p:cNvPr descr="Image" id="143" name="Google Shape;143;p17"/>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44" name="Google Shape;144;p17"/>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45" name="Google Shape;145;p17"/>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46" name="Google Shape;146;p17"/>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47" name="Google Shape;147;p17"/>
          <p:cNvSpPr txBox="1"/>
          <p:nvPr/>
        </p:nvSpPr>
        <p:spPr>
          <a:xfrm>
            <a:off x="6877481" y="3244849"/>
            <a:ext cx="4891347" cy="1723216"/>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48" name="Google Shape;148;p17"/>
          <p:cNvSpPr txBox="1"/>
          <p:nvPr>
            <p:ph idx="1" type="subTitle"/>
          </p:nvPr>
        </p:nvSpPr>
        <p:spPr>
          <a:xfrm>
            <a:off x="6877481" y="2114988"/>
            <a:ext cx="4891344" cy="43771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sz="18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9" name="Google Shape;149;p17"/>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150" name="Google Shape;150;p17"/>
          <p:cNvSpPr txBox="1"/>
          <p:nvPr/>
        </p:nvSpPr>
        <p:spPr>
          <a:xfrm>
            <a:off x="6877481" y="10575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51" name="Google Shape;151;p17"/>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52" name="Google Shape;152;p17"/>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53" name="Shape 153"/>
        <p:cNvGrpSpPr/>
        <p:nvPr/>
      </p:nvGrpSpPr>
      <p:grpSpPr>
        <a:xfrm>
          <a:off x="0" y="0"/>
          <a:ext cx="0" cy="0"/>
          <a:chOff x="0" y="0"/>
          <a:chExt cx="0" cy="0"/>
        </a:xfrm>
      </p:grpSpPr>
      <p:pic>
        <p:nvPicPr>
          <p:cNvPr id="154" name="Google Shape;154;p18"/>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55" name="Google Shape;155;p18"/>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56" name="Google Shape;156;p18"/>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57" name="Google Shape;157;p18"/>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58" name="Google Shape;158;p18"/>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9" name="Google Shape;159;p1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160" name="Google Shape;160;p18"/>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 name="Google Shape;30;p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31" name="Google Shape;31;p3"/>
          <p:cNvSpPr txBox="1"/>
          <p:nvPr/>
        </p:nvSpPr>
        <p:spPr>
          <a:xfrm>
            <a:off x="7286625" y="2121678"/>
            <a:ext cx="4143375" cy="6866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Agenda</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1000"/>
              </a:spcBef>
              <a:spcAft>
                <a:spcPts val="0"/>
              </a:spcAft>
              <a:buClr>
                <a:schemeClr val="dk1"/>
              </a:buClr>
              <a:buSzPts val="2800"/>
              <a:buFont typeface="Arial"/>
              <a:buChar char="•"/>
              <a:defRPr b="0" sz="2800">
                <a:solidFill>
                  <a:schemeClr val="dk1"/>
                </a:solidFill>
                <a:latin typeface="Nunito"/>
                <a:ea typeface="Nunito"/>
                <a:cs typeface="Nunito"/>
                <a:sym typeface="Nunito"/>
              </a:defRPr>
            </a:lvl1pPr>
            <a:lvl2pPr lvl="1" marR="0" algn="l">
              <a:lnSpc>
                <a:spcPct val="90000"/>
              </a:lnSpc>
              <a:spcBef>
                <a:spcPts val="500"/>
              </a:spcBef>
              <a:spcAft>
                <a:spcPts val="0"/>
              </a:spcAft>
              <a:buClr>
                <a:schemeClr val="dk1"/>
              </a:buClr>
              <a:buSzPts val="2000"/>
              <a:buFont typeface="Arial"/>
              <a:buChar char="•"/>
              <a:defRPr sz="2000"/>
            </a:lvl2pPr>
            <a:lvl3pPr lvl="2" marR="0" algn="l">
              <a:lnSpc>
                <a:spcPct val="90000"/>
              </a:lnSpc>
              <a:spcBef>
                <a:spcPts val="500"/>
              </a:spcBef>
              <a:spcAft>
                <a:spcPts val="0"/>
              </a:spcAft>
              <a:buClr>
                <a:schemeClr val="dk1"/>
              </a:buClr>
              <a:buSzPts val="1800"/>
              <a:buFont typeface="Arial"/>
              <a:buChar char="•"/>
              <a:defRPr sz="1800"/>
            </a:lvl3pPr>
            <a:lvl4pPr lvl="3" marR="0" algn="l">
              <a:lnSpc>
                <a:spcPct val="90000"/>
              </a:lnSpc>
              <a:spcBef>
                <a:spcPts val="500"/>
              </a:spcBef>
              <a:spcAft>
                <a:spcPts val="0"/>
              </a:spcAft>
              <a:buClr>
                <a:schemeClr val="dk1"/>
              </a:buClr>
              <a:buSzPts val="1600"/>
              <a:buFont typeface="Arial"/>
              <a:buChar char="•"/>
              <a:defRPr sz="1600"/>
            </a:lvl4pPr>
            <a:lvl5pPr lvl="4" marR="0" algn="l">
              <a:lnSpc>
                <a:spcPct val="90000"/>
              </a:lnSpc>
              <a:spcBef>
                <a:spcPts val="500"/>
              </a:spcBef>
              <a:spcAft>
                <a:spcPts val="0"/>
              </a:spcAft>
              <a:buClr>
                <a:schemeClr val="dk1"/>
              </a:buClr>
              <a:buSzPts val="1600"/>
              <a:buFont typeface="Arial"/>
              <a:buChar char="•"/>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42" name="Shape 42"/>
        <p:cNvGrpSpPr/>
        <p:nvPr/>
      </p:nvGrpSpPr>
      <p:grpSpPr>
        <a:xfrm>
          <a:off x="0" y="0"/>
          <a:ext cx="0" cy="0"/>
          <a:chOff x="0" y="0"/>
          <a:chExt cx="0" cy="0"/>
        </a:xfrm>
      </p:grpSpPr>
      <p:pic>
        <p:nvPicPr>
          <p:cNvPr descr="Image" id="43" name="Google Shape;43;p5"/>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45" name="Google Shape;45;p5"/>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46" name="Google Shape;46;p5"/>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47" name="Google Shape;47;p5"/>
          <p:cNvPicPr preferRelativeResize="0"/>
          <p:nvPr/>
        </p:nvPicPr>
        <p:blipFill rotWithShape="1">
          <a:blip r:embed="rId4">
            <a:alphaModFix/>
          </a:blip>
          <a:srcRect b="0" l="0" r="0" t="0"/>
          <a:stretch/>
        </p:blipFill>
        <p:spPr>
          <a:xfrm rot="10800000">
            <a:off x="11526723" y="6400800"/>
            <a:ext cx="673588" cy="457200"/>
          </a:xfrm>
          <a:prstGeom prst="rect">
            <a:avLst/>
          </a:prstGeom>
          <a:noFill/>
          <a:ln>
            <a:noFill/>
          </a:ln>
        </p:spPr>
      </p:pic>
      <p:sp>
        <p:nvSpPr>
          <p:cNvPr id="48" name="Google Shape;48;p5"/>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cxnSp>
        <p:nvCxnSpPr>
          <p:cNvPr id="49" name="Google Shape;49;p5"/>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50" name="Google Shape;50;p5"/>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5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53" name="Google Shape;53;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4" name="Google Shape;54;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5" name="Google Shape;55;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6" name="Google Shape;56;p6"/>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7" name="Google Shape;57;p6"/>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 name="Google Shape;58;p6"/>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9" name="Shape 59"/>
        <p:cNvGrpSpPr/>
        <p:nvPr/>
      </p:nvGrpSpPr>
      <p:grpSpPr>
        <a:xfrm>
          <a:off x="0" y="0"/>
          <a:ext cx="0" cy="0"/>
          <a:chOff x="0" y="0"/>
          <a:chExt cx="0" cy="0"/>
        </a:xfrm>
      </p:grpSpPr>
      <p:pic>
        <p:nvPicPr>
          <p:cNvPr id="60" name="Google Shape;60;p7"/>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61" name="Google Shape;61;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2" name="Google Shape;62;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3" name="Google Shape;63;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4" name="Google Shape;64;p7"/>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65" name="Google Shape;65;p7"/>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 name="Google Shape;66;p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67" name="Shape 67"/>
        <p:cNvGrpSpPr/>
        <p:nvPr/>
      </p:nvGrpSpPr>
      <p:grpSpPr>
        <a:xfrm>
          <a:off x="0" y="0"/>
          <a:ext cx="0" cy="0"/>
          <a:chOff x="0" y="0"/>
          <a:chExt cx="0" cy="0"/>
        </a:xfrm>
      </p:grpSpPr>
      <p:pic>
        <p:nvPicPr>
          <p:cNvPr id="68" name="Google Shape;68;p8"/>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9" name="Google Shape;69;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0" name="Google Shape;70;p8"/>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1" name="Google Shape;71;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2" name="Google Shape;72;p8"/>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73" name="Google Shape;73;p8"/>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4" name="Google Shape;74;p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75" name="Shape 75"/>
        <p:cNvGrpSpPr/>
        <p:nvPr/>
      </p:nvGrpSpPr>
      <p:grpSpPr>
        <a:xfrm>
          <a:off x="0" y="0"/>
          <a:ext cx="0" cy="0"/>
          <a:chOff x="0" y="0"/>
          <a:chExt cx="0" cy="0"/>
        </a:xfrm>
      </p:grpSpPr>
      <p:pic>
        <p:nvPicPr>
          <p:cNvPr id="76" name="Google Shape;76;p9"/>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77" name="Google Shape;77;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8" name="Google Shape;78;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9" name="Google Shape;79;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0" name="Google Shape;80;p9"/>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1" name="Google Shape;81;p9"/>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2" name="Google Shape;82;p9"/>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83" name="Shape 83"/>
        <p:cNvGrpSpPr/>
        <p:nvPr/>
      </p:nvGrpSpPr>
      <p:grpSpPr>
        <a:xfrm>
          <a:off x="0" y="0"/>
          <a:ext cx="0" cy="0"/>
          <a:chOff x="0" y="0"/>
          <a:chExt cx="0" cy="0"/>
        </a:xfrm>
      </p:grpSpPr>
      <p:pic>
        <p:nvPicPr>
          <p:cNvPr id="84" name="Google Shape;84;p10"/>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85" name="Google Shape;85;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6" name="Google Shape;86;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7" name="Google Shape;87;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8" name="Google Shape;88;p10"/>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9" name="Google Shape;89;p10"/>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0" name="Google Shape;90;p10"/>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None/>
              <a:defRPr b="1" i="0" sz="4400" u="none" cap="none" strike="noStrike">
                <a:solidFill>
                  <a:schemeClr val="dk1"/>
                </a:solidFill>
                <a:latin typeface="Nunito"/>
                <a:ea typeface="Nunito"/>
                <a:cs typeface="Nunito"/>
                <a:sym typeface="Nunito"/>
              </a:defRPr>
            </a:lvl1pPr>
            <a:lvl2pPr lvl="1"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Nunito"/>
                <a:ea typeface="Nunito"/>
                <a:cs typeface="Nunito"/>
                <a:sym typeface="Nuni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Nunito"/>
                <a:ea typeface="Nunito"/>
                <a:cs typeface="Nunito"/>
                <a:sym typeface="Nuni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Nunito"/>
                <a:ea typeface="Nunito"/>
                <a:cs typeface="Nunito"/>
                <a:sym typeface="Nuni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0" Type="http://schemas.openxmlformats.org/officeDocument/2006/relationships/hyperlink" Target="https://prod-erp.kokonetworks.com/web#view_type=list&amp;model=koko.stock.take.result&amp;action=800&amp;active_id=288103&amp;menu_id=484" TargetMode="External"/><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docs.google.com/document/d/1PaNAyO2Mf2h2HytspLwaWycJWjpksJHhBcFqkyjo5Uw/edit?ts=5ece1288" TargetMode="External"/><Relationship Id="rId4" Type="http://schemas.openxmlformats.org/officeDocument/2006/relationships/hyperlink" Target="https://docs.google.com/document/d/1_oNzCYxE9m9xEKimlmyyFazptat0_kAp_3o6HqwYlxk/edit" TargetMode="External"/><Relationship Id="rId9" Type="http://schemas.openxmlformats.org/officeDocument/2006/relationships/hyperlink" Target="http://tableau.kokonetworks.com/#/views/Operations-Cookers/StockLevels?:iid=3" TargetMode="External"/><Relationship Id="rId5" Type="http://schemas.openxmlformats.org/officeDocument/2006/relationships/hyperlink" Target="https://docs.google.com/document/d/1TwpfcyibMGNx8LGPjAjD_TNHDyoViYEeS7QgEix5wM4/edit?ts=5ec66718#heading=h.1ay7oze71j0l" TargetMode="External"/><Relationship Id="rId6" Type="http://schemas.openxmlformats.org/officeDocument/2006/relationships/hyperlink" Target="https://docs.google.com/document/d/1Esi2tifgsRGtAtsfdNUA-htAEy8E8MOyFPpROCnfUUg/edit?ts=5ea5b2f3#heading=h.r6etk9oernxx" TargetMode="External"/><Relationship Id="rId7" Type="http://schemas.openxmlformats.org/officeDocument/2006/relationships/hyperlink" Target="https://docs.google.com/document/d/1UK1efnhRuIdIxrtMeqze8Hvqr-KMjy2YBBXaqG-7Fis/edit?ts=5ec66616" TargetMode="External"/><Relationship Id="rId8" Type="http://schemas.openxmlformats.org/officeDocument/2006/relationships/hyperlink" Target="http://tableau.kokonetworks.com/#/views/Operations-Cookers/StockAgeing?:iid=1"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tableau.kokonetworks.com/#/views/Operations-Cookers/StockAgein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prod-erp.kokonetworks.com/web#view_type=list&amp;model=stock.location&amp;action=214&amp;menu_id=130" TargetMode="External"/><Relationship Id="rId4" Type="http://schemas.openxmlformats.org/officeDocument/2006/relationships/hyperlink" Target="https://docs.google.com/spreadsheets/d/12YEPd-AEFiOHKk5fnwCc34rkJxzvyKc0cRpe6_l-n7Y/edit#gid=500861239" TargetMode="External"/><Relationship Id="rId5"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docs.google.com/spreadsheets/d/1Xo9jPmSisEHLKoF0aQApnTl1nUzc1eQYXKfe-YH5j9A/edit#gid=0"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388624"/>
            <a:ext cx="5369400" cy="943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Cooker &amp; Canister</a:t>
            </a:r>
            <a:endParaRPr/>
          </a:p>
          <a:p>
            <a:pPr indent="0" lvl="0" marL="0" rtl="0" algn="l">
              <a:lnSpc>
                <a:spcPct val="90000"/>
              </a:lnSpc>
              <a:spcBef>
                <a:spcPts val="0"/>
              </a:spcBef>
              <a:spcAft>
                <a:spcPts val="0"/>
              </a:spcAft>
              <a:buNone/>
            </a:pPr>
            <a:r>
              <a:rPr lang="en-US"/>
              <a:t>Inventory Management</a:t>
            </a:r>
            <a:endParaRPr/>
          </a:p>
        </p:txBody>
      </p:sp>
      <p:sp>
        <p:nvSpPr>
          <p:cNvPr id="166" name="Google Shape;166;p19"/>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Q2 2020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8"/>
          <p:cNvSpPr txBox="1"/>
          <p:nvPr>
            <p:ph idx="1" type="subTitle"/>
          </p:nvPr>
        </p:nvSpPr>
        <p:spPr>
          <a:xfrm>
            <a:off x="194725" y="1056175"/>
            <a:ext cx="11782800" cy="530100"/>
          </a:xfrm>
          <a:prstGeom prst="rect">
            <a:avLst/>
          </a:prstGeom>
        </p:spPr>
        <p:txBody>
          <a:bodyPr anchorCtr="0" anchor="t" bIns="45700" lIns="91425" spcFirstLastPara="1" rIns="91425" wrap="square" tIns="45700">
            <a:noAutofit/>
          </a:bodyPr>
          <a:lstStyle/>
          <a:p>
            <a:pPr indent="0" lvl="0" marL="0" rtl="0" algn="l">
              <a:lnSpc>
                <a:spcPct val="115000"/>
              </a:lnSpc>
              <a:spcBef>
                <a:spcPts val="1000"/>
              </a:spcBef>
              <a:spcAft>
                <a:spcPts val="0"/>
              </a:spcAft>
              <a:buNone/>
            </a:pPr>
            <a:r>
              <a:rPr b="1" lang="en-US" sz="1800"/>
              <a:t>Inventory movements for any unit can be tracked on Odoo with time stamps from location to location:</a:t>
            </a:r>
            <a:endParaRPr b="1" sz="1800"/>
          </a:p>
          <a:p>
            <a:pPr indent="0" lvl="0" marL="0" rtl="0" algn="l">
              <a:lnSpc>
                <a:spcPct val="115000"/>
              </a:lnSpc>
              <a:spcBef>
                <a:spcPts val="1000"/>
              </a:spcBef>
              <a:spcAft>
                <a:spcPts val="0"/>
              </a:spcAft>
              <a:buNone/>
            </a:pPr>
            <a:r>
              <a:rPr b="1" lang="en-US" sz="1800"/>
              <a:t>	</a:t>
            </a:r>
            <a:endParaRPr b="1" sz="1800"/>
          </a:p>
          <a:p>
            <a:pPr indent="0" lvl="0" marL="0" rtl="0" algn="l">
              <a:lnSpc>
                <a:spcPct val="115000"/>
              </a:lnSpc>
              <a:spcBef>
                <a:spcPts val="1000"/>
              </a:spcBef>
              <a:spcAft>
                <a:spcPts val="1000"/>
              </a:spcAft>
              <a:buNone/>
            </a:pPr>
            <a:r>
              <a:t/>
            </a:r>
            <a:endParaRPr b="1" sz="1800">
              <a:solidFill>
                <a:srgbClr val="666666"/>
              </a:solidFill>
            </a:endParaRPr>
          </a:p>
        </p:txBody>
      </p:sp>
      <p:sp>
        <p:nvSpPr>
          <p:cNvPr id="271" name="Google Shape;271;p2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sz="2800">
                <a:latin typeface="Nunito"/>
                <a:ea typeface="Nunito"/>
                <a:cs typeface="Nunito"/>
                <a:sym typeface="Nunito"/>
              </a:rPr>
              <a:t>Baseline | Unit-level traceability</a:t>
            </a:r>
            <a:endParaRPr b="1" sz="2800">
              <a:latin typeface="Nunito"/>
              <a:ea typeface="Nunito"/>
              <a:cs typeface="Nunito"/>
              <a:sym typeface="Nunito"/>
            </a:endParaRPr>
          </a:p>
        </p:txBody>
      </p:sp>
      <p:sp>
        <p:nvSpPr>
          <p:cNvPr id="272" name="Google Shape;272;p28"/>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273" name="Google Shape;273;p28"/>
          <p:cNvPicPr preferRelativeResize="0"/>
          <p:nvPr/>
        </p:nvPicPr>
        <p:blipFill>
          <a:blip r:embed="rId3">
            <a:alphaModFix/>
          </a:blip>
          <a:stretch>
            <a:fillRect/>
          </a:stretch>
        </p:blipFill>
        <p:spPr>
          <a:xfrm>
            <a:off x="152400" y="1738675"/>
            <a:ext cx="11887201" cy="3076874"/>
          </a:xfrm>
          <a:prstGeom prst="rect">
            <a:avLst/>
          </a:prstGeom>
          <a:noFill/>
          <a:ln>
            <a:noFill/>
          </a:ln>
        </p:spPr>
      </p:pic>
      <p:sp>
        <p:nvSpPr>
          <p:cNvPr id="274" name="Google Shape;274;p28"/>
          <p:cNvSpPr txBox="1"/>
          <p:nvPr>
            <p:ph idx="1" type="subTitle"/>
          </p:nvPr>
        </p:nvSpPr>
        <p:spPr>
          <a:xfrm>
            <a:off x="194725" y="4967950"/>
            <a:ext cx="11782800" cy="1218300"/>
          </a:xfrm>
          <a:prstGeom prst="rect">
            <a:avLst/>
          </a:prstGeom>
        </p:spPr>
        <p:txBody>
          <a:bodyPr anchorCtr="0" anchor="t" bIns="45700" lIns="91425" spcFirstLastPara="1" rIns="91425" wrap="square" tIns="45700">
            <a:noAutofit/>
          </a:bodyPr>
          <a:lstStyle/>
          <a:p>
            <a:pPr indent="0" lvl="0" marL="0" rtl="0" algn="l">
              <a:lnSpc>
                <a:spcPct val="115000"/>
              </a:lnSpc>
              <a:spcBef>
                <a:spcPts val="1000"/>
              </a:spcBef>
              <a:spcAft>
                <a:spcPts val="0"/>
              </a:spcAft>
              <a:buNone/>
            </a:pPr>
            <a:r>
              <a:rPr b="1" lang="en-US" sz="1800"/>
              <a:t>Odoo Process:</a:t>
            </a:r>
            <a:endParaRPr b="1" sz="1800"/>
          </a:p>
          <a:p>
            <a:pPr indent="0" lvl="0" marL="0" rtl="0" algn="l">
              <a:lnSpc>
                <a:spcPct val="115000"/>
              </a:lnSpc>
              <a:spcBef>
                <a:spcPts val="1000"/>
              </a:spcBef>
              <a:spcAft>
                <a:spcPts val="0"/>
              </a:spcAft>
              <a:buNone/>
            </a:pPr>
            <a:r>
              <a:rPr lang="en-US" sz="1800"/>
              <a:t>Inventory &gt; Master Data &gt; Lots/Serial Numbers &gt; Search for Serial ID &gt; Select Unit &gt; Up/Down Traceability</a:t>
            </a:r>
            <a:endParaRPr b="1" sz="1800"/>
          </a:p>
          <a:p>
            <a:pPr indent="0" lvl="0" marL="0" rtl="0" algn="l">
              <a:lnSpc>
                <a:spcPct val="115000"/>
              </a:lnSpc>
              <a:spcBef>
                <a:spcPts val="1000"/>
              </a:spcBef>
              <a:spcAft>
                <a:spcPts val="1000"/>
              </a:spcAft>
              <a:buNone/>
            </a:pPr>
            <a:r>
              <a:t/>
            </a:r>
            <a:endParaRPr b="1" sz="1800">
              <a:solidFill>
                <a:srgbClr val="666666"/>
              </a:solidFill>
            </a:endParaRPr>
          </a:p>
        </p:txBody>
      </p:sp>
      <p:sp>
        <p:nvSpPr>
          <p:cNvPr id="275" name="Google Shape;275;p28"/>
          <p:cNvSpPr txBox="1"/>
          <p:nvPr/>
        </p:nvSpPr>
        <p:spPr>
          <a:xfrm>
            <a:off x="177275" y="2845825"/>
            <a:ext cx="2715300" cy="191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100" u="sng">
                <a:latin typeface="Nunito"/>
                <a:ea typeface="Nunito"/>
                <a:cs typeface="Nunito"/>
                <a:sym typeface="Nunito"/>
              </a:rPr>
              <a:t>8 April 2020</a:t>
            </a:r>
            <a:endParaRPr b="1" sz="1100" u="sng">
              <a:latin typeface="Nunito"/>
              <a:ea typeface="Nunito"/>
              <a:cs typeface="Nunito"/>
              <a:sym typeface="Nunito"/>
            </a:endParaRPr>
          </a:p>
          <a:p>
            <a:pPr indent="-115570" lvl="0" marL="91440" rtl="0" algn="l">
              <a:lnSpc>
                <a:spcPct val="115000"/>
              </a:lnSpc>
              <a:spcBef>
                <a:spcPts val="600"/>
              </a:spcBef>
              <a:spcAft>
                <a:spcPts val="0"/>
              </a:spcAft>
              <a:buSzPts val="1100"/>
              <a:buFont typeface="Nunito"/>
              <a:buChar char="●"/>
            </a:pPr>
            <a:r>
              <a:rPr lang="en-US" sz="1100">
                <a:latin typeface="Nunito"/>
                <a:ea typeface="Nunito"/>
                <a:cs typeface="Nunito"/>
                <a:sym typeface="Nunito"/>
              </a:rPr>
              <a:t>Received at Premier @ 06:46</a:t>
            </a:r>
            <a:endParaRPr sz="1100">
              <a:latin typeface="Nunito"/>
              <a:ea typeface="Nunito"/>
              <a:cs typeface="Nunito"/>
              <a:sym typeface="Nunito"/>
            </a:endParaRPr>
          </a:p>
          <a:p>
            <a:pPr indent="0" lvl="0" marL="0" rtl="0" algn="l">
              <a:lnSpc>
                <a:spcPct val="115000"/>
              </a:lnSpc>
              <a:spcBef>
                <a:spcPts val="600"/>
              </a:spcBef>
              <a:spcAft>
                <a:spcPts val="0"/>
              </a:spcAft>
              <a:buNone/>
            </a:pPr>
            <a:r>
              <a:t/>
            </a:r>
            <a:endParaRPr sz="1100">
              <a:latin typeface="Nunito"/>
              <a:ea typeface="Nunito"/>
              <a:cs typeface="Nunito"/>
              <a:sym typeface="Nunito"/>
            </a:endParaRPr>
          </a:p>
          <a:p>
            <a:pPr indent="0" lvl="0" marL="0" rtl="0" algn="l">
              <a:lnSpc>
                <a:spcPct val="115000"/>
              </a:lnSpc>
              <a:spcBef>
                <a:spcPts val="600"/>
              </a:spcBef>
              <a:spcAft>
                <a:spcPts val="0"/>
              </a:spcAft>
              <a:buNone/>
            </a:pPr>
            <a:r>
              <a:rPr b="1" lang="en-US" sz="1100" u="sng">
                <a:latin typeface="Nunito"/>
                <a:ea typeface="Nunito"/>
                <a:cs typeface="Nunito"/>
                <a:sym typeface="Nunito"/>
              </a:rPr>
              <a:t>15 May 2020</a:t>
            </a:r>
            <a:endParaRPr b="1" sz="1100" u="sng">
              <a:latin typeface="Nunito"/>
              <a:ea typeface="Nunito"/>
              <a:cs typeface="Nunito"/>
              <a:sym typeface="Nunito"/>
            </a:endParaRPr>
          </a:p>
          <a:p>
            <a:pPr indent="-115570" lvl="0" marL="91440" rtl="0" algn="l">
              <a:lnSpc>
                <a:spcPct val="115000"/>
              </a:lnSpc>
              <a:spcBef>
                <a:spcPts val="600"/>
              </a:spcBef>
              <a:spcAft>
                <a:spcPts val="0"/>
              </a:spcAft>
              <a:buSzPts val="1100"/>
              <a:buFont typeface="Nunito"/>
              <a:buChar char="●"/>
            </a:pPr>
            <a:r>
              <a:rPr lang="en-US" sz="1100">
                <a:latin typeface="Nunito"/>
                <a:ea typeface="Nunito"/>
                <a:cs typeface="Nunito"/>
                <a:sym typeface="Nunito"/>
              </a:rPr>
              <a:t>Moved to Loading Bay @ 05:51</a:t>
            </a:r>
            <a:endParaRPr sz="1100">
              <a:latin typeface="Nunito"/>
              <a:ea typeface="Nunito"/>
              <a:cs typeface="Nunito"/>
              <a:sym typeface="Nunito"/>
            </a:endParaRPr>
          </a:p>
          <a:p>
            <a:pPr indent="-115570" lvl="0" marL="91440" rtl="0" algn="l">
              <a:lnSpc>
                <a:spcPct val="115000"/>
              </a:lnSpc>
              <a:spcBef>
                <a:spcPts val="600"/>
              </a:spcBef>
              <a:spcAft>
                <a:spcPts val="0"/>
              </a:spcAft>
              <a:buSzPts val="1100"/>
              <a:buFont typeface="Nunito"/>
              <a:buChar char="●"/>
            </a:pPr>
            <a:r>
              <a:rPr lang="en-US" sz="1100">
                <a:latin typeface="Nunito"/>
                <a:ea typeface="Nunito"/>
                <a:cs typeface="Nunito"/>
                <a:sym typeface="Nunito"/>
              </a:rPr>
              <a:t>Loaded on vehicle @ 06:22</a:t>
            </a:r>
            <a:endParaRPr sz="1100">
              <a:latin typeface="Nunito"/>
              <a:ea typeface="Nunito"/>
              <a:cs typeface="Nunito"/>
              <a:sym typeface="Nunito"/>
            </a:endParaRPr>
          </a:p>
          <a:p>
            <a:pPr indent="-115570" lvl="0" marL="91440" rtl="0" algn="l">
              <a:lnSpc>
                <a:spcPct val="115000"/>
              </a:lnSpc>
              <a:spcBef>
                <a:spcPts val="600"/>
              </a:spcBef>
              <a:spcAft>
                <a:spcPts val="600"/>
              </a:spcAft>
              <a:buSzPts val="1100"/>
              <a:buFont typeface="Nunito"/>
              <a:buChar char="●"/>
            </a:pPr>
            <a:r>
              <a:rPr lang="en-US" sz="1100">
                <a:latin typeface="Nunito"/>
                <a:ea typeface="Nunito"/>
                <a:cs typeface="Nunito"/>
                <a:sym typeface="Nunito"/>
              </a:rPr>
              <a:t>Delivered to Ebenezer Shop @ 06:52</a:t>
            </a:r>
            <a:endParaRPr sz="1100">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9"/>
          <p:cNvSpPr txBox="1"/>
          <p:nvPr>
            <p:ph idx="1" type="subTitle"/>
          </p:nvPr>
        </p:nvSpPr>
        <p:spPr>
          <a:xfrm>
            <a:off x="194725" y="1056175"/>
            <a:ext cx="11478600" cy="5259000"/>
          </a:xfrm>
          <a:prstGeom prst="rect">
            <a:avLst/>
          </a:prstGeom>
        </p:spPr>
        <p:txBody>
          <a:bodyPr anchorCtr="0" anchor="t" bIns="45700" lIns="91425" spcFirstLastPara="1" rIns="91425" wrap="square" tIns="45700">
            <a:noAutofit/>
          </a:bodyPr>
          <a:lstStyle/>
          <a:p>
            <a:pPr indent="0" lvl="0" marL="0" rtl="0" algn="l">
              <a:lnSpc>
                <a:spcPct val="115000"/>
              </a:lnSpc>
              <a:spcBef>
                <a:spcPts val="1000"/>
              </a:spcBef>
              <a:spcAft>
                <a:spcPts val="0"/>
              </a:spcAft>
              <a:buNone/>
            </a:pPr>
            <a:r>
              <a:rPr b="1" lang="en-US" sz="2400"/>
              <a:t>Some processes are well documented:</a:t>
            </a:r>
            <a:endParaRPr b="1" sz="2400"/>
          </a:p>
          <a:p>
            <a:pPr indent="-381000" lvl="0" marL="457200" rtl="0" algn="l">
              <a:lnSpc>
                <a:spcPct val="115000"/>
              </a:lnSpc>
              <a:spcBef>
                <a:spcPts val="1000"/>
              </a:spcBef>
              <a:spcAft>
                <a:spcPts val="0"/>
              </a:spcAft>
              <a:buSzPts val="2400"/>
              <a:buFont typeface="Nunito"/>
              <a:buChar char="•"/>
            </a:pPr>
            <a:r>
              <a:rPr lang="en-US" sz="2400" u="sng">
                <a:solidFill>
                  <a:schemeClr val="hlink"/>
                </a:solidFill>
                <a:hlinkClick r:id="rId3"/>
              </a:rPr>
              <a:t>Inventory User Manual</a:t>
            </a:r>
            <a:endParaRPr sz="2400" u="sng">
              <a:solidFill>
                <a:schemeClr val="hlink"/>
              </a:solidFill>
            </a:endParaRPr>
          </a:p>
          <a:p>
            <a:pPr indent="-381000" lvl="0" marL="457200" rtl="0" algn="l">
              <a:lnSpc>
                <a:spcPct val="115000"/>
              </a:lnSpc>
              <a:spcBef>
                <a:spcPts val="0"/>
              </a:spcBef>
              <a:spcAft>
                <a:spcPts val="0"/>
              </a:spcAft>
              <a:buSzPts val="2400"/>
              <a:buFont typeface="Nunito"/>
              <a:buChar char="•"/>
            </a:pPr>
            <a:r>
              <a:rPr lang="en-US" sz="2400" u="sng">
                <a:solidFill>
                  <a:schemeClr val="hlink"/>
                </a:solidFill>
                <a:hlinkClick r:id="rId4"/>
              </a:rPr>
              <a:t>Cooker Kit Received Optimisation</a:t>
            </a:r>
            <a:endParaRPr sz="2400" u="sng">
              <a:solidFill>
                <a:schemeClr val="hlink"/>
              </a:solidFill>
            </a:endParaRPr>
          </a:p>
          <a:p>
            <a:pPr indent="-381000" lvl="0" marL="457200" rtl="0" algn="l">
              <a:lnSpc>
                <a:spcPct val="115000"/>
              </a:lnSpc>
              <a:spcBef>
                <a:spcPts val="0"/>
              </a:spcBef>
              <a:spcAft>
                <a:spcPts val="0"/>
              </a:spcAft>
              <a:buSzPts val="2400"/>
              <a:buFont typeface="Nunito"/>
              <a:buChar char="•"/>
            </a:pPr>
            <a:r>
              <a:rPr lang="en-US" sz="2400" u="sng">
                <a:solidFill>
                  <a:schemeClr val="hlink"/>
                </a:solidFill>
                <a:hlinkClick r:id="rId5"/>
              </a:rPr>
              <a:t>Distribution Operating Processes</a:t>
            </a:r>
            <a:endParaRPr sz="2400" u="sng">
              <a:solidFill>
                <a:schemeClr val="hlink"/>
              </a:solidFill>
            </a:endParaRPr>
          </a:p>
          <a:p>
            <a:pPr indent="-381000" lvl="0" marL="457200" rtl="0" algn="l">
              <a:lnSpc>
                <a:spcPct val="115000"/>
              </a:lnSpc>
              <a:spcBef>
                <a:spcPts val="0"/>
              </a:spcBef>
              <a:spcAft>
                <a:spcPts val="0"/>
              </a:spcAft>
              <a:buSzPts val="2400"/>
              <a:buFont typeface="Nunito"/>
              <a:buChar char="•"/>
            </a:pPr>
            <a:r>
              <a:rPr lang="en-US" sz="2400" u="sng">
                <a:solidFill>
                  <a:schemeClr val="hlink"/>
                </a:solidFill>
                <a:hlinkClick r:id="rId6"/>
              </a:rPr>
              <a:t>Cooker Returns, Repairs, Replacements</a:t>
            </a:r>
            <a:endParaRPr sz="2400" u="sng">
              <a:solidFill>
                <a:schemeClr val="hlink"/>
              </a:solidFill>
            </a:endParaRPr>
          </a:p>
          <a:p>
            <a:pPr indent="-381000" lvl="0" marL="457200" rtl="0" algn="l">
              <a:lnSpc>
                <a:spcPct val="115000"/>
              </a:lnSpc>
              <a:spcBef>
                <a:spcPts val="0"/>
              </a:spcBef>
              <a:spcAft>
                <a:spcPts val="0"/>
              </a:spcAft>
              <a:buSzPts val="2400"/>
              <a:buFont typeface="Nunito"/>
              <a:buChar char="•"/>
            </a:pPr>
            <a:r>
              <a:rPr lang="en-US" sz="2400" u="sng">
                <a:solidFill>
                  <a:schemeClr val="hlink"/>
                </a:solidFill>
                <a:hlinkClick r:id="rId7"/>
              </a:rPr>
              <a:t>Shop Stock Take Process</a:t>
            </a:r>
            <a:endParaRPr b="1" sz="1800"/>
          </a:p>
          <a:p>
            <a:pPr indent="0" lvl="0" marL="0" rtl="0" algn="l">
              <a:lnSpc>
                <a:spcPct val="115000"/>
              </a:lnSpc>
              <a:spcBef>
                <a:spcPts val="1000"/>
              </a:spcBef>
              <a:spcAft>
                <a:spcPts val="0"/>
              </a:spcAft>
              <a:buNone/>
            </a:pPr>
            <a:r>
              <a:rPr b="1" lang="en-US" sz="2400"/>
              <a:t>Other processes (eg, KOKO Mile app scheduling &amp; carrying out of deliveries) are not yet documented. Basic reporting exists with limitations:</a:t>
            </a:r>
            <a:endParaRPr b="1" sz="2400"/>
          </a:p>
          <a:p>
            <a:pPr indent="-381000" lvl="0" marL="457200" rtl="0" algn="l">
              <a:lnSpc>
                <a:spcPct val="115000"/>
              </a:lnSpc>
              <a:spcBef>
                <a:spcPts val="1000"/>
              </a:spcBef>
              <a:spcAft>
                <a:spcPts val="0"/>
              </a:spcAft>
              <a:buSzPts val="2400"/>
              <a:buChar char="•"/>
            </a:pPr>
            <a:r>
              <a:rPr lang="en-US" sz="2400" u="sng">
                <a:solidFill>
                  <a:schemeClr val="hlink"/>
                </a:solidFill>
                <a:hlinkClick r:id="rId8"/>
              </a:rPr>
              <a:t>Stock Ageing</a:t>
            </a:r>
            <a:r>
              <a:rPr lang="en-US" sz="2400"/>
              <a:t> [Tableau]</a:t>
            </a:r>
            <a:endParaRPr sz="2400"/>
          </a:p>
          <a:p>
            <a:pPr indent="-381000" lvl="0" marL="457200" rtl="0" algn="l">
              <a:lnSpc>
                <a:spcPct val="115000"/>
              </a:lnSpc>
              <a:spcBef>
                <a:spcPts val="0"/>
              </a:spcBef>
              <a:spcAft>
                <a:spcPts val="0"/>
              </a:spcAft>
              <a:buSzPts val="2400"/>
              <a:buChar char="•"/>
            </a:pPr>
            <a:r>
              <a:rPr lang="en-US" sz="2400" u="sng">
                <a:solidFill>
                  <a:schemeClr val="hlink"/>
                </a:solidFill>
                <a:hlinkClick r:id="rId9"/>
              </a:rPr>
              <a:t>Stock Levels at Agent Shops</a:t>
            </a:r>
            <a:r>
              <a:rPr lang="en-US" sz="2400"/>
              <a:t> [Tableau]</a:t>
            </a:r>
            <a:endParaRPr sz="2400"/>
          </a:p>
          <a:p>
            <a:pPr indent="-381000" lvl="0" marL="457200" rtl="0" algn="l">
              <a:lnSpc>
                <a:spcPct val="115000"/>
              </a:lnSpc>
              <a:spcBef>
                <a:spcPts val="0"/>
              </a:spcBef>
              <a:spcAft>
                <a:spcPts val="0"/>
              </a:spcAft>
              <a:buSzPts val="2400"/>
              <a:buChar char="•"/>
            </a:pPr>
            <a:r>
              <a:rPr lang="en-US" sz="2400" u="sng">
                <a:solidFill>
                  <a:schemeClr val="hlink"/>
                </a:solidFill>
                <a:hlinkClick r:id="rId10"/>
              </a:rPr>
              <a:t>Stock Take Results</a:t>
            </a:r>
            <a:r>
              <a:rPr lang="en-US" sz="2400"/>
              <a:t> [Odoo: Fleet &gt; Reporting &gt; Stock Take Results]</a:t>
            </a:r>
            <a:endParaRPr b="1" sz="2400"/>
          </a:p>
        </p:txBody>
      </p:sp>
      <p:sp>
        <p:nvSpPr>
          <p:cNvPr id="282" name="Google Shape;282;p29"/>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sz="2800">
                <a:latin typeface="Nunito"/>
                <a:ea typeface="Nunito"/>
                <a:cs typeface="Nunito"/>
                <a:sym typeface="Nunito"/>
              </a:rPr>
              <a:t>Baseline | Key documents</a:t>
            </a:r>
            <a:endParaRPr b="1">
              <a:latin typeface="Nunito"/>
              <a:ea typeface="Nunito"/>
              <a:cs typeface="Nunito"/>
              <a:sym typeface="Nunito"/>
            </a:endParaRPr>
          </a:p>
        </p:txBody>
      </p:sp>
      <p:sp>
        <p:nvSpPr>
          <p:cNvPr id="283" name="Google Shape;283;p29"/>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0"/>
          <p:cNvSpPr txBox="1"/>
          <p:nvPr>
            <p:ph idx="1" type="subTitle"/>
          </p:nvPr>
        </p:nvSpPr>
        <p:spPr>
          <a:xfrm>
            <a:off x="9759075" y="1006500"/>
            <a:ext cx="2269500" cy="5115300"/>
          </a:xfrm>
          <a:prstGeom prst="rect">
            <a:avLst/>
          </a:prstGeom>
        </p:spPr>
        <p:txBody>
          <a:bodyPr anchorCtr="0" anchor="t" bIns="45700" lIns="91425" spcFirstLastPara="1" rIns="91425" wrap="square" tIns="45700">
            <a:noAutofit/>
          </a:bodyPr>
          <a:lstStyle/>
          <a:p>
            <a:pPr indent="0" lvl="0" marL="0" rtl="0" algn="l">
              <a:lnSpc>
                <a:spcPct val="115000"/>
              </a:lnSpc>
              <a:spcBef>
                <a:spcPts val="1000"/>
              </a:spcBef>
              <a:spcAft>
                <a:spcPts val="0"/>
              </a:spcAft>
              <a:buNone/>
            </a:pPr>
            <a:r>
              <a:rPr b="1" lang="en-US" sz="1600"/>
              <a:t>Initial Observations:</a:t>
            </a:r>
            <a:endParaRPr b="1" sz="1600"/>
          </a:p>
          <a:p>
            <a:pPr indent="-121920" lvl="0" marL="91440" rtl="0" algn="l">
              <a:lnSpc>
                <a:spcPct val="115000"/>
              </a:lnSpc>
              <a:spcBef>
                <a:spcPts val="1000"/>
              </a:spcBef>
              <a:spcAft>
                <a:spcPts val="0"/>
              </a:spcAft>
              <a:buSzPts val="1200"/>
              <a:buChar char="•"/>
            </a:pPr>
            <a:r>
              <a:rPr lang="en-US" sz="1200"/>
              <a:t>No visibility into stock before arrival at Premier Warehouse</a:t>
            </a:r>
            <a:endParaRPr sz="1200"/>
          </a:p>
          <a:p>
            <a:pPr indent="-121920" lvl="0" marL="91440" rtl="0" algn="l">
              <a:lnSpc>
                <a:spcPct val="115000"/>
              </a:lnSpc>
              <a:spcBef>
                <a:spcPts val="1000"/>
              </a:spcBef>
              <a:spcAft>
                <a:spcPts val="0"/>
              </a:spcAft>
              <a:buSzPts val="1200"/>
              <a:buChar char="•"/>
            </a:pPr>
            <a:r>
              <a:rPr lang="en-US" sz="1200"/>
              <a:t>Numbers do not tie 100% with totals </a:t>
            </a:r>
            <a:r>
              <a:rPr lang="en-US" sz="1200"/>
              <a:t>manufactured / </a:t>
            </a:r>
            <a:r>
              <a:rPr lang="en-US" sz="1200"/>
              <a:t>received / sold in Kenya</a:t>
            </a:r>
            <a:endParaRPr sz="1200"/>
          </a:p>
          <a:p>
            <a:pPr indent="-121920" lvl="0" marL="91440" rtl="0" algn="l">
              <a:lnSpc>
                <a:spcPct val="115000"/>
              </a:lnSpc>
              <a:spcBef>
                <a:spcPts val="1000"/>
              </a:spcBef>
              <a:spcAft>
                <a:spcPts val="0"/>
              </a:spcAft>
              <a:buSzPts val="1200"/>
              <a:buChar char="•"/>
            </a:pPr>
            <a:r>
              <a:rPr lang="en-US" sz="1200"/>
              <a:t>Location names are not always intuitive</a:t>
            </a:r>
            <a:endParaRPr sz="1200"/>
          </a:p>
          <a:p>
            <a:pPr indent="-121920" lvl="0" marL="91440" rtl="0" algn="l">
              <a:lnSpc>
                <a:spcPct val="115000"/>
              </a:lnSpc>
              <a:spcBef>
                <a:spcPts val="1000"/>
              </a:spcBef>
              <a:spcAft>
                <a:spcPts val="0"/>
              </a:spcAft>
              <a:buSzPts val="1200"/>
              <a:buChar char="•"/>
            </a:pPr>
            <a:r>
              <a:rPr lang="en-US" sz="1200"/>
              <a:t>Locations do not always provide sufficient detail for decision-making (eg, not possible to determine how many cookers need hatch replacements)</a:t>
            </a:r>
            <a:endParaRPr sz="1200"/>
          </a:p>
          <a:p>
            <a:pPr indent="-121920" lvl="0" marL="91440" rtl="0" algn="l">
              <a:lnSpc>
                <a:spcPct val="115000"/>
              </a:lnSpc>
              <a:spcBef>
                <a:spcPts val="1000"/>
              </a:spcBef>
              <a:spcAft>
                <a:spcPts val="0"/>
              </a:spcAft>
              <a:buSzPts val="1200"/>
              <a:buChar char="•"/>
            </a:pPr>
            <a:r>
              <a:rPr lang="en-US" sz="1200"/>
              <a:t>Several cookers are at deprecated or wrong locations (eg, Vendors)</a:t>
            </a:r>
            <a:endParaRPr sz="1200"/>
          </a:p>
          <a:p>
            <a:pPr indent="-121920" lvl="0" marL="91440" rtl="0" algn="l">
              <a:lnSpc>
                <a:spcPct val="115000"/>
              </a:lnSpc>
              <a:spcBef>
                <a:spcPts val="1000"/>
              </a:spcBef>
              <a:spcAft>
                <a:spcPts val="1000"/>
              </a:spcAft>
              <a:buSzPts val="1200"/>
              <a:buChar char="•"/>
            </a:pPr>
            <a:r>
              <a:rPr lang="en-US" sz="1200"/>
              <a:t>Reporting does not currently capture missing units</a:t>
            </a:r>
            <a:endParaRPr sz="1200"/>
          </a:p>
        </p:txBody>
      </p:sp>
      <p:sp>
        <p:nvSpPr>
          <p:cNvPr id="290" name="Google Shape;290;p3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sz="2800">
                <a:latin typeface="Nunito"/>
                <a:ea typeface="Nunito"/>
                <a:cs typeface="Nunito"/>
                <a:sym typeface="Nunito"/>
              </a:rPr>
              <a:t>Baseline | Current reporting on inventory status</a:t>
            </a:r>
            <a:endParaRPr b="1">
              <a:latin typeface="Nunito"/>
              <a:ea typeface="Nunito"/>
              <a:cs typeface="Nunito"/>
              <a:sym typeface="Nunito"/>
            </a:endParaRPr>
          </a:p>
        </p:txBody>
      </p:sp>
      <p:sp>
        <p:nvSpPr>
          <p:cNvPr id="291" name="Google Shape;291;p30"/>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graphicFrame>
        <p:nvGraphicFramePr>
          <p:cNvPr id="292" name="Google Shape;292;p30"/>
          <p:cNvGraphicFramePr/>
          <p:nvPr/>
        </p:nvGraphicFramePr>
        <p:xfrm>
          <a:off x="152400" y="1006500"/>
          <a:ext cx="3000000" cy="3000000"/>
        </p:xfrm>
        <a:graphic>
          <a:graphicData uri="http://schemas.openxmlformats.org/drawingml/2006/table">
            <a:tbl>
              <a:tblPr>
                <a:noFill/>
                <a:tableStyleId>{25E96853-1686-4597-B37A-64238FB81154}</a:tableStyleId>
              </a:tblPr>
              <a:tblGrid>
                <a:gridCol w="2028825"/>
                <a:gridCol w="6152175"/>
                <a:gridCol w="1229700"/>
              </a:tblGrid>
              <a:tr h="434300">
                <a:tc>
                  <a:txBody>
                    <a:bodyPr/>
                    <a:lstStyle/>
                    <a:p>
                      <a:pPr indent="0" lvl="0" marL="0" rtl="0" algn="ctr">
                        <a:lnSpc>
                          <a:spcPct val="115000"/>
                        </a:lnSpc>
                        <a:spcBef>
                          <a:spcPts val="0"/>
                        </a:spcBef>
                        <a:spcAft>
                          <a:spcPts val="0"/>
                        </a:spcAft>
                        <a:buNone/>
                      </a:pPr>
                      <a:r>
                        <a:rPr b="1" lang="en-US">
                          <a:latin typeface="Nunito"/>
                          <a:ea typeface="Nunito"/>
                          <a:cs typeface="Nunito"/>
                          <a:sym typeface="Nunito"/>
                        </a:rPr>
                        <a:t>LOCATION</a:t>
                      </a:r>
                      <a:endParaRPr b="1">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0E0E3"/>
                    </a:solidFill>
                  </a:tcPr>
                </a:tc>
                <a:tc>
                  <a:txBody>
                    <a:bodyPr/>
                    <a:lstStyle/>
                    <a:p>
                      <a:pPr indent="0" lvl="0" marL="0" rtl="0" algn="ctr">
                        <a:lnSpc>
                          <a:spcPct val="115000"/>
                        </a:lnSpc>
                        <a:spcBef>
                          <a:spcPts val="0"/>
                        </a:spcBef>
                        <a:spcAft>
                          <a:spcPts val="0"/>
                        </a:spcAft>
                        <a:buNone/>
                      </a:pPr>
                      <a:r>
                        <a:rPr b="1" lang="en-US">
                          <a:latin typeface="Nunito"/>
                          <a:ea typeface="Nunito"/>
                          <a:cs typeface="Nunito"/>
                          <a:sym typeface="Nunito"/>
                        </a:rPr>
                        <a:t>DESCRIPTION</a:t>
                      </a:r>
                      <a:endParaRPr b="1">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0E0E3"/>
                    </a:solidFill>
                  </a:tcPr>
                </a:tc>
                <a:tc>
                  <a:txBody>
                    <a:bodyPr/>
                    <a:lstStyle/>
                    <a:p>
                      <a:pPr indent="0" lvl="0" marL="0" rtl="0" algn="ctr">
                        <a:lnSpc>
                          <a:spcPct val="115000"/>
                        </a:lnSpc>
                        <a:spcBef>
                          <a:spcPts val="0"/>
                        </a:spcBef>
                        <a:spcAft>
                          <a:spcPts val="0"/>
                        </a:spcAft>
                        <a:buNone/>
                      </a:pPr>
                      <a:r>
                        <a:rPr b="1" lang="en-US">
                          <a:latin typeface="Nunito"/>
                          <a:ea typeface="Nunito"/>
                          <a:cs typeface="Nunito"/>
                          <a:sym typeface="Nunito"/>
                        </a:rPr>
                        <a:t># OF </a:t>
                      </a:r>
                      <a:r>
                        <a:rPr b="1" lang="en-US">
                          <a:latin typeface="Nunito"/>
                          <a:ea typeface="Nunito"/>
                          <a:cs typeface="Nunito"/>
                          <a:sym typeface="Nunito"/>
                        </a:rPr>
                        <a:t>KITS </a:t>
                      </a:r>
                      <a:endParaRPr b="1">
                        <a:latin typeface="Nunito"/>
                        <a:ea typeface="Nunito"/>
                        <a:cs typeface="Nunito"/>
                        <a:sym typeface="Nunito"/>
                      </a:endParaRPr>
                    </a:p>
                    <a:p>
                      <a:pPr indent="0" lvl="0" marL="0" rtl="0" algn="ctr">
                        <a:lnSpc>
                          <a:spcPct val="115000"/>
                        </a:lnSpc>
                        <a:spcBef>
                          <a:spcPts val="0"/>
                        </a:spcBef>
                        <a:spcAft>
                          <a:spcPts val="0"/>
                        </a:spcAft>
                        <a:buNone/>
                      </a:pPr>
                      <a:r>
                        <a:rPr b="1" lang="en-US">
                          <a:latin typeface="Nunito"/>
                          <a:ea typeface="Nunito"/>
                          <a:cs typeface="Nunito"/>
                          <a:sym typeface="Nunito"/>
                        </a:rPr>
                        <a:t>(27 MAY)</a:t>
                      </a:r>
                      <a:endParaRPr b="1">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0E0E3"/>
                    </a:solidFill>
                  </a:tcPr>
                </a:tc>
              </a:tr>
              <a:tr h="255025">
                <a:tc gridSpan="2">
                  <a:txBody>
                    <a:bodyPr/>
                    <a:lstStyle/>
                    <a:p>
                      <a:pPr indent="0" lvl="0" marL="0" rtl="0" algn="l">
                        <a:lnSpc>
                          <a:spcPct val="115000"/>
                        </a:lnSpc>
                        <a:spcBef>
                          <a:spcPts val="0"/>
                        </a:spcBef>
                        <a:spcAft>
                          <a:spcPts val="0"/>
                        </a:spcAft>
                        <a:buNone/>
                      </a:pPr>
                      <a:r>
                        <a:rPr b="1" lang="en-US" sz="1200">
                          <a:latin typeface="Nunito"/>
                          <a:ea typeface="Nunito"/>
                          <a:cs typeface="Nunito"/>
                          <a:sym typeface="Nunito"/>
                        </a:rPr>
                        <a:t>Inventory in Agent Possession</a:t>
                      </a:r>
                      <a:endParaRPr b="1" sz="12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hMerge="1"/>
                <a:tc>
                  <a:txBody>
                    <a:bodyPr/>
                    <a:lstStyle/>
                    <a:p>
                      <a:pPr indent="0" lvl="0" marL="0" rtl="0" algn="r">
                        <a:lnSpc>
                          <a:spcPct val="115000"/>
                        </a:lnSpc>
                        <a:spcBef>
                          <a:spcPts val="0"/>
                        </a:spcBef>
                        <a:spcAft>
                          <a:spcPts val="0"/>
                        </a:spcAft>
                        <a:buNone/>
                      </a:pPr>
                      <a:r>
                        <a:rPr b="1" lang="en-US" sz="1200">
                          <a:latin typeface="Nunito"/>
                          <a:ea typeface="Nunito"/>
                          <a:cs typeface="Nunito"/>
                          <a:sym typeface="Nunito"/>
                        </a:rPr>
                        <a:t>3,997</a:t>
                      </a:r>
                      <a:endParaRPr b="1" sz="12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r>
              <a:tr h="255025">
                <a:tc>
                  <a:txBody>
                    <a:bodyPr/>
                    <a:lstStyle/>
                    <a:p>
                      <a:pPr indent="0" lvl="0" marL="0" rtl="0" algn="l">
                        <a:lnSpc>
                          <a:spcPct val="115000"/>
                        </a:lnSpc>
                        <a:spcBef>
                          <a:spcPts val="0"/>
                        </a:spcBef>
                        <a:spcAft>
                          <a:spcPts val="0"/>
                        </a:spcAft>
                        <a:buNone/>
                      </a:pPr>
                      <a:r>
                        <a:rPr lang="en-US" sz="1000">
                          <a:latin typeface="Nunito"/>
                          <a:ea typeface="Nunito"/>
                          <a:cs typeface="Nunito"/>
                          <a:sym typeface="Nunito"/>
                        </a:rPr>
                        <a:t>Agent Shops</a:t>
                      </a:r>
                      <a:endParaRPr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latin typeface="Nunito"/>
                          <a:ea typeface="Nunito"/>
                          <a:cs typeface="Nunito"/>
                          <a:sym typeface="Nunito"/>
                        </a:rPr>
                        <a:t>At KOKO Agent, awaiting fulfillment by customer</a:t>
                      </a:r>
                      <a:endParaRPr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latin typeface="Nunito"/>
                          <a:ea typeface="Nunito"/>
                          <a:cs typeface="Nunito"/>
                          <a:sym typeface="Nunito"/>
                        </a:rPr>
                        <a:t>3,997</a:t>
                      </a:r>
                      <a:endParaRPr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5025">
                <a:tc gridSpan="2">
                  <a:txBody>
                    <a:bodyPr/>
                    <a:lstStyle/>
                    <a:p>
                      <a:pPr indent="0" lvl="0" marL="0" rtl="0" algn="l">
                        <a:lnSpc>
                          <a:spcPct val="115000"/>
                        </a:lnSpc>
                        <a:spcBef>
                          <a:spcPts val="0"/>
                        </a:spcBef>
                        <a:spcAft>
                          <a:spcPts val="0"/>
                        </a:spcAft>
                        <a:buNone/>
                      </a:pPr>
                      <a:r>
                        <a:rPr b="1" lang="en-US" sz="1200">
                          <a:latin typeface="Nunito"/>
                          <a:ea typeface="Nunito"/>
                          <a:cs typeface="Nunito"/>
                          <a:sym typeface="Nunito"/>
                        </a:rPr>
                        <a:t>Inventory in KOKO Possession &amp; Ready for Customers</a:t>
                      </a:r>
                      <a:endParaRPr b="1" sz="12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hMerge="1"/>
                <a:tc>
                  <a:txBody>
                    <a:bodyPr/>
                    <a:lstStyle/>
                    <a:p>
                      <a:pPr indent="0" lvl="0" marL="0" rtl="0" algn="r">
                        <a:lnSpc>
                          <a:spcPct val="115000"/>
                        </a:lnSpc>
                        <a:spcBef>
                          <a:spcPts val="0"/>
                        </a:spcBef>
                        <a:spcAft>
                          <a:spcPts val="0"/>
                        </a:spcAft>
                        <a:buNone/>
                      </a:pPr>
                      <a:r>
                        <a:rPr b="1" lang="en-US" sz="1200">
                          <a:latin typeface="Nunito"/>
                          <a:ea typeface="Nunito"/>
                          <a:cs typeface="Nunito"/>
                          <a:sym typeface="Nunito"/>
                        </a:rPr>
                        <a:t>478</a:t>
                      </a:r>
                      <a:endParaRPr b="1" sz="12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r>
              <a:tr h="255025">
                <a:tc>
                  <a:txBody>
                    <a:bodyPr/>
                    <a:lstStyle/>
                    <a:p>
                      <a:pPr indent="0" lvl="0" marL="0" rtl="0" algn="l">
                        <a:lnSpc>
                          <a:spcPct val="115000"/>
                        </a:lnSpc>
                        <a:spcBef>
                          <a:spcPts val="0"/>
                        </a:spcBef>
                        <a:spcAft>
                          <a:spcPts val="0"/>
                        </a:spcAft>
                        <a:buNone/>
                      </a:pPr>
                      <a:r>
                        <a:rPr lang="en-US" sz="1000">
                          <a:latin typeface="Nunito"/>
                          <a:ea typeface="Nunito"/>
                          <a:cs typeface="Nunito"/>
                          <a:sym typeface="Nunito"/>
                        </a:rPr>
                        <a:t>MSW</a:t>
                      </a:r>
                      <a:endParaRPr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latin typeface="Nunito"/>
                          <a:ea typeface="Nunito"/>
                          <a:cs typeface="Nunito"/>
                          <a:sym typeface="Nunito"/>
                        </a:rPr>
                        <a:t>At Premier Warehouse - QC completed, kit shelved &amp; ready to distribute to Agents</a:t>
                      </a:r>
                      <a:endParaRPr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latin typeface="Nunito"/>
                          <a:ea typeface="Nunito"/>
                          <a:cs typeface="Nunito"/>
                          <a:sym typeface="Nunito"/>
                        </a:rPr>
                        <a:t>298</a:t>
                      </a:r>
                      <a:endParaRPr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5025">
                <a:tc>
                  <a:txBody>
                    <a:bodyPr/>
                    <a:lstStyle/>
                    <a:p>
                      <a:pPr indent="0" lvl="0" marL="0" rtl="0" algn="l">
                        <a:lnSpc>
                          <a:spcPct val="115000"/>
                        </a:lnSpc>
                        <a:spcBef>
                          <a:spcPts val="0"/>
                        </a:spcBef>
                        <a:spcAft>
                          <a:spcPts val="0"/>
                        </a:spcAft>
                        <a:buNone/>
                      </a:pPr>
                      <a:r>
                        <a:rPr lang="en-US" sz="1000">
                          <a:latin typeface="Nunito"/>
                          <a:ea typeface="Nunito"/>
                          <a:cs typeface="Nunito"/>
                          <a:sym typeface="Nunito"/>
                        </a:rPr>
                        <a:t>Loading Bay</a:t>
                      </a:r>
                      <a:endParaRPr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latin typeface="Nunito"/>
                          <a:ea typeface="Nunito"/>
                          <a:cs typeface="Nunito"/>
                          <a:sym typeface="Nunito"/>
                        </a:rPr>
                        <a:t>At Premier Warehouse - Kit ready and waiting to go out for delivery imminently</a:t>
                      </a:r>
                      <a:endParaRPr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latin typeface="Nunito"/>
                          <a:ea typeface="Nunito"/>
                          <a:cs typeface="Nunito"/>
                          <a:sym typeface="Nunito"/>
                        </a:rPr>
                        <a:t>172</a:t>
                      </a:r>
                      <a:endParaRPr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5025">
                <a:tc>
                  <a:txBody>
                    <a:bodyPr/>
                    <a:lstStyle/>
                    <a:p>
                      <a:pPr indent="0" lvl="0" marL="0" rtl="0" algn="l">
                        <a:lnSpc>
                          <a:spcPct val="115000"/>
                        </a:lnSpc>
                        <a:spcBef>
                          <a:spcPts val="0"/>
                        </a:spcBef>
                        <a:spcAft>
                          <a:spcPts val="0"/>
                        </a:spcAft>
                        <a:buNone/>
                      </a:pPr>
                      <a:r>
                        <a:rPr lang="en-US" sz="1000">
                          <a:latin typeface="Nunito"/>
                          <a:ea typeface="Nunito"/>
                          <a:cs typeface="Nunito"/>
                          <a:sym typeface="Nunito"/>
                        </a:rPr>
                        <a:t>KOKO Networks: Transit Location</a:t>
                      </a:r>
                      <a:endParaRPr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latin typeface="Nunito"/>
                          <a:ea typeface="Nunito"/>
                          <a:cs typeface="Nunito"/>
                          <a:sym typeface="Nunito"/>
                        </a:rPr>
                        <a:t>O</a:t>
                      </a:r>
                      <a:r>
                        <a:rPr lang="en-US" sz="1000">
                          <a:latin typeface="Nunito"/>
                          <a:ea typeface="Nunito"/>
                          <a:cs typeface="Nunito"/>
                          <a:sym typeface="Nunito"/>
                        </a:rPr>
                        <a:t>ut for delivery to Agent Shop</a:t>
                      </a:r>
                      <a:endParaRPr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latin typeface="Nunito"/>
                          <a:ea typeface="Nunito"/>
                          <a:cs typeface="Nunito"/>
                          <a:sym typeface="Nunito"/>
                        </a:rPr>
                        <a:t>8</a:t>
                      </a:r>
                      <a:endParaRPr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5025">
                <a:tc gridSpan="2">
                  <a:txBody>
                    <a:bodyPr/>
                    <a:lstStyle/>
                    <a:p>
                      <a:pPr indent="0" lvl="0" marL="0" rtl="0" algn="l">
                        <a:lnSpc>
                          <a:spcPct val="115000"/>
                        </a:lnSpc>
                        <a:spcBef>
                          <a:spcPts val="0"/>
                        </a:spcBef>
                        <a:spcAft>
                          <a:spcPts val="0"/>
                        </a:spcAft>
                        <a:buNone/>
                      </a:pPr>
                      <a:r>
                        <a:rPr b="1" lang="en-US" sz="1200">
                          <a:latin typeface="Nunito"/>
                          <a:ea typeface="Nunito"/>
                          <a:cs typeface="Nunito"/>
                          <a:sym typeface="Nunito"/>
                        </a:rPr>
                        <a:t>Inventory in KOKO Possession &amp; Not Ready for Customers</a:t>
                      </a:r>
                      <a:endParaRPr b="1" sz="12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hMerge="1"/>
                <a:tc>
                  <a:txBody>
                    <a:bodyPr/>
                    <a:lstStyle/>
                    <a:p>
                      <a:pPr indent="0" lvl="0" marL="0" rtl="0" algn="r">
                        <a:lnSpc>
                          <a:spcPct val="115000"/>
                        </a:lnSpc>
                        <a:spcBef>
                          <a:spcPts val="0"/>
                        </a:spcBef>
                        <a:spcAft>
                          <a:spcPts val="0"/>
                        </a:spcAft>
                        <a:buNone/>
                      </a:pPr>
                      <a:r>
                        <a:rPr b="1" lang="en-US" sz="1200">
                          <a:latin typeface="Nunito"/>
                          <a:ea typeface="Nunito"/>
                          <a:cs typeface="Nunito"/>
                          <a:sym typeface="Nunito"/>
                        </a:rPr>
                        <a:t>2,172</a:t>
                      </a:r>
                      <a:endParaRPr b="1" sz="12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r>
              <a:tr h="255025">
                <a:tc>
                  <a:txBody>
                    <a:bodyPr/>
                    <a:lstStyle/>
                    <a:p>
                      <a:pPr indent="0" lvl="0" marL="0" rtl="0" algn="l">
                        <a:lnSpc>
                          <a:spcPct val="115000"/>
                        </a:lnSpc>
                        <a:spcBef>
                          <a:spcPts val="0"/>
                        </a:spcBef>
                        <a:spcAft>
                          <a:spcPts val="0"/>
                        </a:spcAft>
                        <a:buNone/>
                      </a:pPr>
                      <a:r>
                        <a:rPr lang="en-US" sz="1000">
                          <a:latin typeface="Nunito"/>
                          <a:ea typeface="Nunito"/>
                          <a:cs typeface="Nunito"/>
                          <a:sym typeface="Nunito"/>
                        </a:rPr>
                        <a:t>Inbound</a:t>
                      </a:r>
                      <a:endParaRPr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latin typeface="Nunito"/>
                          <a:ea typeface="Nunito"/>
                          <a:cs typeface="Nunito"/>
                          <a:sym typeface="Nunito"/>
                        </a:rPr>
                        <a:t>At Premier Warehouse - awaiting QC</a:t>
                      </a:r>
                      <a:endParaRPr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latin typeface="Nunito"/>
                          <a:ea typeface="Nunito"/>
                          <a:cs typeface="Nunito"/>
                          <a:sym typeface="Nunito"/>
                        </a:rPr>
                        <a:t>2,094</a:t>
                      </a:r>
                      <a:endParaRPr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5025">
                <a:tc>
                  <a:txBody>
                    <a:bodyPr/>
                    <a:lstStyle/>
                    <a:p>
                      <a:pPr indent="0" lvl="0" marL="0" rtl="0" algn="l">
                        <a:lnSpc>
                          <a:spcPct val="115000"/>
                        </a:lnSpc>
                        <a:spcBef>
                          <a:spcPts val="0"/>
                        </a:spcBef>
                        <a:spcAft>
                          <a:spcPts val="0"/>
                        </a:spcAft>
                        <a:buNone/>
                      </a:pPr>
                      <a:r>
                        <a:rPr lang="en-US" sz="1000">
                          <a:latin typeface="Nunito"/>
                          <a:ea typeface="Nunito"/>
                          <a:cs typeface="Nunito"/>
                          <a:sym typeface="Nunito"/>
                        </a:rPr>
                        <a:t>Service centre</a:t>
                      </a:r>
                      <a:endParaRPr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latin typeface="Nunito"/>
                          <a:ea typeface="Nunito"/>
                          <a:cs typeface="Nunito"/>
                          <a:sym typeface="Nunito"/>
                        </a:rPr>
                        <a:t>At Premier Warehouse - undergoing QC</a:t>
                      </a:r>
                      <a:endParaRPr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latin typeface="Nunito"/>
                          <a:ea typeface="Nunito"/>
                          <a:cs typeface="Nunito"/>
                          <a:sym typeface="Nunito"/>
                        </a:rPr>
                        <a:t>11</a:t>
                      </a:r>
                      <a:endParaRPr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5025">
                <a:tc>
                  <a:txBody>
                    <a:bodyPr/>
                    <a:lstStyle/>
                    <a:p>
                      <a:pPr indent="0" lvl="0" marL="0" rtl="0" algn="l">
                        <a:lnSpc>
                          <a:spcPct val="115000"/>
                        </a:lnSpc>
                        <a:spcBef>
                          <a:spcPts val="0"/>
                        </a:spcBef>
                        <a:spcAft>
                          <a:spcPts val="0"/>
                        </a:spcAft>
                        <a:buNone/>
                      </a:pPr>
                      <a:r>
                        <a:rPr lang="en-US" sz="1000">
                          <a:latin typeface="Nunito"/>
                          <a:ea typeface="Nunito"/>
                          <a:cs typeface="Nunito"/>
                          <a:sym typeface="Nunito"/>
                        </a:rPr>
                        <a:t>Inventory adjustment</a:t>
                      </a:r>
                      <a:endParaRPr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latin typeface="Nunito"/>
                          <a:ea typeface="Nunito"/>
                          <a:cs typeface="Nunito"/>
                          <a:sym typeface="Nunito"/>
                        </a:rPr>
                        <a:t>At Premier Warehouse - failed QC and cannot be fixed</a:t>
                      </a:r>
                      <a:endParaRPr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latin typeface="Nunito"/>
                          <a:ea typeface="Nunito"/>
                          <a:cs typeface="Nunito"/>
                          <a:sym typeface="Nunito"/>
                        </a:rPr>
                        <a:t>9</a:t>
                      </a:r>
                      <a:endParaRPr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5025">
                <a:tc>
                  <a:txBody>
                    <a:bodyPr/>
                    <a:lstStyle/>
                    <a:p>
                      <a:pPr indent="0" lvl="0" marL="0" rtl="0" algn="l">
                        <a:lnSpc>
                          <a:spcPct val="115000"/>
                        </a:lnSpc>
                        <a:spcBef>
                          <a:spcPts val="0"/>
                        </a:spcBef>
                        <a:spcAft>
                          <a:spcPts val="0"/>
                        </a:spcAft>
                        <a:buNone/>
                      </a:pPr>
                      <a:r>
                        <a:rPr lang="en-US" sz="1000">
                          <a:latin typeface="Nunito"/>
                          <a:ea typeface="Nunito"/>
                          <a:cs typeface="Nunito"/>
                          <a:sym typeface="Nunito"/>
                        </a:rPr>
                        <a:t>Failed QC</a:t>
                      </a:r>
                      <a:endParaRPr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latin typeface="Nunito"/>
                          <a:ea typeface="Nunito"/>
                          <a:cs typeface="Nunito"/>
                          <a:sym typeface="Nunito"/>
                        </a:rPr>
                        <a:t>At Premier Warehouse - failed QC (and presumably can be fixed?)</a:t>
                      </a:r>
                      <a:endParaRPr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latin typeface="Nunito"/>
                          <a:ea typeface="Nunito"/>
                          <a:cs typeface="Nunito"/>
                          <a:sym typeface="Nunito"/>
                        </a:rPr>
                        <a:t>23</a:t>
                      </a:r>
                      <a:endParaRPr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5025">
                <a:tc>
                  <a:txBody>
                    <a:bodyPr/>
                    <a:lstStyle/>
                    <a:p>
                      <a:pPr indent="0" lvl="0" marL="0" rtl="0" algn="l">
                        <a:lnSpc>
                          <a:spcPct val="115000"/>
                        </a:lnSpc>
                        <a:spcBef>
                          <a:spcPts val="0"/>
                        </a:spcBef>
                        <a:spcAft>
                          <a:spcPts val="0"/>
                        </a:spcAft>
                        <a:buNone/>
                      </a:pPr>
                      <a:r>
                        <a:rPr lang="en-US" sz="1000">
                          <a:latin typeface="Nunito"/>
                          <a:ea typeface="Nunito"/>
                          <a:cs typeface="Nunito"/>
                          <a:sym typeface="Nunito"/>
                        </a:rPr>
                        <a:t>RMA unboxing</a:t>
                      </a:r>
                      <a:endParaRPr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latin typeface="Nunito"/>
                          <a:ea typeface="Nunito"/>
                          <a:cs typeface="Nunito"/>
                          <a:sym typeface="Nunito"/>
                        </a:rPr>
                        <a:t>At Premier Warehouse - stock returned from customers (eg, for replacements)</a:t>
                      </a:r>
                      <a:endParaRPr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latin typeface="Nunito"/>
                          <a:ea typeface="Nunito"/>
                          <a:cs typeface="Nunito"/>
                          <a:sym typeface="Nunito"/>
                        </a:rPr>
                        <a:t>13</a:t>
                      </a:r>
                      <a:endParaRPr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5025">
                <a:tc>
                  <a:txBody>
                    <a:bodyPr/>
                    <a:lstStyle/>
                    <a:p>
                      <a:pPr indent="0" lvl="0" marL="0" rtl="0" algn="l">
                        <a:lnSpc>
                          <a:spcPct val="115000"/>
                        </a:lnSpc>
                        <a:spcBef>
                          <a:spcPts val="0"/>
                        </a:spcBef>
                        <a:spcAft>
                          <a:spcPts val="0"/>
                        </a:spcAft>
                        <a:buNone/>
                      </a:pPr>
                      <a:r>
                        <a:rPr lang="en-US" sz="1000">
                          <a:latin typeface="Nunito"/>
                          <a:ea typeface="Nunito"/>
                          <a:cs typeface="Nunito"/>
                          <a:sym typeface="Nunito"/>
                        </a:rPr>
                        <a:t>Sub-assembly</a:t>
                      </a:r>
                      <a:endParaRPr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latin typeface="Nunito"/>
                          <a:ea typeface="Nunito"/>
                          <a:cs typeface="Nunito"/>
                          <a:sym typeface="Nunito"/>
                        </a:rPr>
                        <a:t>Kits requiring new SmartValves or other spare parts</a:t>
                      </a:r>
                      <a:endParaRPr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latin typeface="Nunito"/>
                          <a:ea typeface="Nunito"/>
                          <a:cs typeface="Nunito"/>
                          <a:sym typeface="Nunito"/>
                        </a:rPr>
                        <a:t>1</a:t>
                      </a:r>
                      <a:endParaRPr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5025">
                <a:tc>
                  <a:txBody>
                    <a:bodyPr/>
                    <a:lstStyle/>
                    <a:p>
                      <a:pPr indent="0" lvl="0" marL="0" rtl="0" algn="l">
                        <a:lnSpc>
                          <a:spcPct val="115000"/>
                        </a:lnSpc>
                        <a:spcBef>
                          <a:spcPts val="0"/>
                        </a:spcBef>
                        <a:spcAft>
                          <a:spcPts val="0"/>
                        </a:spcAft>
                        <a:buNone/>
                      </a:pPr>
                      <a:r>
                        <a:rPr lang="en-US" sz="1000">
                          <a:latin typeface="Nunito"/>
                          <a:ea typeface="Nunito"/>
                          <a:cs typeface="Nunito"/>
                          <a:sym typeface="Nunito"/>
                        </a:rPr>
                        <a:t>BDMW</a:t>
                      </a:r>
                      <a:endParaRPr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latin typeface="Nunito"/>
                          <a:ea typeface="Nunito"/>
                          <a:cs typeface="Nunito"/>
                          <a:sym typeface="Nunito"/>
                        </a:rPr>
                        <a:t>At Baba Dogo Prabhaki Warehouse - Old kits from SmartValve assembly work; need further investigation</a:t>
                      </a:r>
                      <a:endParaRPr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latin typeface="Nunito"/>
                          <a:ea typeface="Nunito"/>
                          <a:cs typeface="Nunito"/>
                          <a:sym typeface="Nunito"/>
                        </a:rPr>
                        <a:t>21</a:t>
                      </a:r>
                      <a:endParaRPr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5025">
                <a:tc gridSpan="2">
                  <a:txBody>
                    <a:bodyPr/>
                    <a:lstStyle/>
                    <a:p>
                      <a:pPr indent="0" lvl="0" marL="0" rtl="0" algn="l">
                        <a:lnSpc>
                          <a:spcPct val="115000"/>
                        </a:lnSpc>
                        <a:spcBef>
                          <a:spcPts val="0"/>
                        </a:spcBef>
                        <a:spcAft>
                          <a:spcPts val="0"/>
                        </a:spcAft>
                        <a:buNone/>
                      </a:pPr>
                      <a:r>
                        <a:rPr b="1" lang="en-US" sz="1200">
                          <a:latin typeface="Nunito"/>
                          <a:ea typeface="Nunito"/>
                          <a:cs typeface="Nunito"/>
                          <a:sym typeface="Nunito"/>
                        </a:rPr>
                        <a:t>Inventory not in KOKO or Agent Possession</a:t>
                      </a:r>
                      <a:endParaRPr b="1" sz="12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hMerge="1"/>
                <a:tc>
                  <a:txBody>
                    <a:bodyPr/>
                    <a:lstStyle/>
                    <a:p>
                      <a:pPr indent="0" lvl="0" marL="0" rtl="0" algn="r">
                        <a:lnSpc>
                          <a:spcPct val="115000"/>
                        </a:lnSpc>
                        <a:spcBef>
                          <a:spcPts val="0"/>
                        </a:spcBef>
                        <a:spcAft>
                          <a:spcPts val="0"/>
                        </a:spcAft>
                        <a:buNone/>
                      </a:pPr>
                      <a:r>
                        <a:rPr b="1" lang="en-US" sz="1200">
                          <a:latin typeface="Nunito"/>
                          <a:ea typeface="Nunito"/>
                          <a:cs typeface="Nunito"/>
                          <a:sym typeface="Nunito"/>
                        </a:rPr>
                        <a:t>321</a:t>
                      </a:r>
                      <a:endParaRPr b="1" sz="12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r>
              <a:tr h="255025">
                <a:tc>
                  <a:txBody>
                    <a:bodyPr/>
                    <a:lstStyle/>
                    <a:p>
                      <a:pPr indent="0" lvl="0" marL="0" rtl="0" algn="l">
                        <a:lnSpc>
                          <a:spcPct val="115000"/>
                        </a:lnSpc>
                        <a:spcBef>
                          <a:spcPts val="0"/>
                        </a:spcBef>
                        <a:spcAft>
                          <a:spcPts val="0"/>
                        </a:spcAft>
                        <a:buNone/>
                      </a:pPr>
                      <a:r>
                        <a:rPr lang="en-US" sz="1000">
                          <a:latin typeface="Nunito"/>
                          <a:ea typeface="Nunito"/>
                          <a:cs typeface="Nunito"/>
                          <a:sym typeface="Nunito"/>
                        </a:rPr>
                        <a:t>Missing</a:t>
                      </a:r>
                      <a:endParaRPr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latin typeface="Nunito"/>
                          <a:ea typeface="Nunito"/>
                          <a:cs typeface="Nunito"/>
                          <a:sym typeface="Nunito"/>
                        </a:rPr>
                        <a:t>Unknown location - pending investigation and possible write off - archived</a:t>
                      </a:r>
                      <a:endParaRPr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latin typeface="Nunito"/>
                          <a:ea typeface="Nunito"/>
                          <a:cs typeface="Nunito"/>
                          <a:sym typeface="Nunito"/>
                        </a:rPr>
                        <a:t>0</a:t>
                      </a:r>
                      <a:endParaRPr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5025">
                <a:tc>
                  <a:txBody>
                    <a:bodyPr/>
                    <a:lstStyle/>
                    <a:p>
                      <a:pPr indent="0" lvl="0" marL="0" rtl="0" algn="l">
                        <a:lnSpc>
                          <a:spcPct val="115000"/>
                        </a:lnSpc>
                        <a:spcBef>
                          <a:spcPts val="0"/>
                        </a:spcBef>
                        <a:spcAft>
                          <a:spcPts val="0"/>
                        </a:spcAft>
                        <a:buNone/>
                      </a:pPr>
                      <a:r>
                        <a:rPr lang="en-US" sz="1000">
                          <a:latin typeface="Nunito"/>
                          <a:ea typeface="Nunito"/>
                          <a:cs typeface="Nunito"/>
                          <a:sym typeface="Nunito"/>
                        </a:rPr>
                        <a:t>Vendors</a:t>
                      </a:r>
                      <a:endParaRPr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latin typeface="Nunito"/>
                          <a:ea typeface="Nunito"/>
                          <a:cs typeface="Nunito"/>
                          <a:sym typeface="Nunito"/>
                        </a:rPr>
                        <a:t>Not intended for cooker stock - artifact of error during SV assembly recordkeeping - fix WIP</a:t>
                      </a:r>
                      <a:endParaRPr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latin typeface="Nunito"/>
                          <a:ea typeface="Nunito"/>
                          <a:cs typeface="Nunito"/>
                          <a:sym typeface="Nunito"/>
                        </a:rPr>
                        <a:t>321</a:t>
                      </a:r>
                      <a:endParaRPr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5025">
                <a:tc>
                  <a:txBody>
                    <a:bodyPr/>
                    <a:lstStyle/>
                    <a:p>
                      <a:pPr indent="0" lvl="0" marL="0" rtl="0" algn="l">
                        <a:lnSpc>
                          <a:spcPct val="115000"/>
                        </a:lnSpc>
                        <a:spcBef>
                          <a:spcPts val="0"/>
                        </a:spcBef>
                        <a:spcAft>
                          <a:spcPts val="0"/>
                        </a:spcAft>
                        <a:buNone/>
                      </a:pPr>
                      <a:r>
                        <a:rPr b="1" lang="en-US" sz="1200">
                          <a:latin typeface="Nunito"/>
                          <a:ea typeface="Nunito"/>
                          <a:cs typeface="Nunito"/>
                          <a:sym typeface="Nunito"/>
                        </a:rPr>
                        <a:t>Total Kits In Stock</a:t>
                      </a:r>
                      <a:endParaRPr b="1" sz="12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r">
                        <a:lnSpc>
                          <a:spcPct val="115000"/>
                        </a:lnSpc>
                        <a:spcBef>
                          <a:spcPts val="0"/>
                        </a:spcBef>
                        <a:spcAft>
                          <a:spcPts val="0"/>
                        </a:spcAft>
                        <a:buNone/>
                      </a:pPr>
                      <a:r>
                        <a:rPr b="1" lang="en-US" sz="1200">
                          <a:latin typeface="Nunito"/>
                          <a:ea typeface="Nunito"/>
                          <a:cs typeface="Nunito"/>
                          <a:sym typeface="Nunito"/>
                        </a:rPr>
                        <a:t>6,968</a:t>
                      </a:r>
                      <a:endParaRPr b="1" sz="12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bl>
          </a:graphicData>
        </a:graphic>
      </p:graphicFrame>
      <p:sp>
        <p:nvSpPr>
          <p:cNvPr id="293" name="Google Shape;293;p30"/>
          <p:cNvSpPr txBox="1"/>
          <p:nvPr/>
        </p:nvSpPr>
        <p:spPr>
          <a:xfrm>
            <a:off x="152400" y="6121800"/>
            <a:ext cx="6449100" cy="24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000">
                <a:latin typeface="Nunito"/>
                <a:ea typeface="Nunito"/>
                <a:cs typeface="Nunito"/>
                <a:sym typeface="Nunito"/>
              </a:rPr>
              <a:t>Source:</a:t>
            </a:r>
            <a:r>
              <a:rPr lang="en-US" sz="1000">
                <a:latin typeface="Nunito"/>
                <a:ea typeface="Nunito"/>
                <a:cs typeface="Nunito"/>
                <a:sym typeface="Nunito"/>
              </a:rPr>
              <a:t> </a:t>
            </a:r>
            <a:r>
              <a:rPr lang="en-US" sz="1000" u="sng">
                <a:solidFill>
                  <a:schemeClr val="hlink"/>
                </a:solidFill>
                <a:latin typeface="Nunito"/>
                <a:ea typeface="Nunito"/>
                <a:cs typeface="Nunito"/>
                <a:sym typeface="Nunito"/>
                <a:hlinkClick r:id="rId3"/>
              </a:rPr>
              <a:t>http://tableau.kokonetworks.com/#/views/Operations-Cookers/StockAgeing</a:t>
            </a:r>
            <a:endParaRPr sz="1000">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sz="2800">
                <a:latin typeface="Nunito"/>
                <a:ea typeface="Nunito"/>
                <a:cs typeface="Nunito"/>
                <a:sym typeface="Nunito"/>
              </a:rPr>
              <a:t>Baseline | Current inventory locations</a:t>
            </a:r>
            <a:endParaRPr b="1">
              <a:latin typeface="Nunito"/>
              <a:ea typeface="Nunito"/>
              <a:cs typeface="Nunito"/>
              <a:sym typeface="Nunito"/>
            </a:endParaRPr>
          </a:p>
        </p:txBody>
      </p:sp>
      <p:sp>
        <p:nvSpPr>
          <p:cNvPr id="300" name="Google Shape;300;p31"/>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301" name="Google Shape;301;p31"/>
          <p:cNvSpPr txBox="1"/>
          <p:nvPr/>
        </p:nvSpPr>
        <p:spPr>
          <a:xfrm>
            <a:off x="152400" y="5969400"/>
            <a:ext cx="11719200" cy="395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000">
                <a:latin typeface="Nunito"/>
                <a:ea typeface="Nunito"/>
                <a:cs typeface="Nunito"/>
                <a:sym typeface="Nunito"/>
              </a:rPr>
              <a:t>Odoo Link</a:t>
            </a:r>
            <a:r>
              <a:rPr b="1" lang="en-US" sz="1000">
                <a:latin typeface="Nunito"/>
                <a:ea typeface="Nunito"/>
                <a:cs typeface="Nunito"/>
                <a:sym typeface="Nunito"/>
              </a:rPr>
              <a:t>:</a:t>
            </a:r>
            <a:r>
              <a:rPr lang="en-US" sz="1000">
                <a:latin typeface="Nunito"/>
                <a:ea typeface="Nunito"/>
                <a:cs typeface="Nunito"/>
                <a:sym typeface="Nunito"/>
              </a:rPr>
              <a:t> </a:t>
            </a:r>
            <a:r>
              <a:rPr lang="en-US" sz="1000" u="sng">
                <a:solidFill>
                  <a:schemeClr val="hlink"/>
                </a:solidFill>
                <a:latin typeface="Nunito"/>
                <a:ea typeface="Nunito"/>
                <a:cs typeface="Nunito"/>
                <a:sym typeface="Nunito"/>
                <a:hlinkClick r:id="rId3"/>
              </a:rPr>
              <a:t>https://prod-erp.kokonetworks.com/web#view_type=list&amp;model=stock.location&amp;action=214&amp;menu_id=130</a:t>
            </a:r>
            <a:r>
              <a:rPr lang="en-US" sz="1000">
                <a:solidFill>
                  <a:schemeClr val="dk1"/>
                </a:solidFill>
                <a:latin typeface="Nunito"/>
                <a:ea typeface="Nunito"/>
                <a:cs typeface="Nunito"/>
                <a:sym typeface="Nunito"/>
              </a:rPr>
              <a:t> </a:t>
            </a:r>
            <a:endParaRPr sz="10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rPr b="1" lang="en-US" sz="1000">
                <a:solidFill>
                  <a:schemeClr val="dk1"/>
                </a:solidFill>
                <a:latin typeface="Nunito"/>
                <a:ea typeface="Nunito"/>
                <a:cs typeface="Nunito"/>
                <a:sym typeface="Nunito"/>
              </a:rPr>
              <a:t>Further Analysis:</a:t>
            </a:r>
            <a:r>
              <a:rPr lang="en-US" sz="1000">
                <a:solidFill>
                  <a:schemeClr val="dk1"/>
                </a:solidFill>
                <a:latin typeface="Nunito"/>
                <a:ea typeface="Nunito"/>
                <a:cs typeface="Nunito"/>
                <a:sym typeface="Nunito"/>
              </a:rPr>
              <a:t> </a:t>
            </a:r>
            <a:r>
              <a:rPr lang="en-US" sz="1000" u="sng">
                <a:solidFill>
                  <a:schemeClr val="hlink"/>
                </a:solidFill>
                <a:latin typeface="Nunito"/>
                <a:ea typeface="Nunito"/>
                <a:cs typeface="Nunito"/>
                <a:sym typeface="Nunito"/>
                <a:hlinkClick r:id="rId4"/>
              </a:rPr>
              <a:t>https://docs.google.com/spreadsheets/d/12YEPd-AEFiOHKk5fnwCc34rkJxzvyKc0cRpe6_l-n7Y/edit#gid=500861239</a:t>
            </a:r>
            <a:endParaRPr sz="1000">
              <a:latin typeface="Nunito"/>
              <a:ea typeface="Nunito"/>
              <a:cs typeface="Nunito"/>
              <a:sym typeface="Nunito"/>
            </a:endParaRPr>
          </a:p>
        </p:txBody>
      </p:sp>
      <p:pic>
        <p:nvPicPr>
          <p:cNvPr id="302" name="Google Shape;302;p31"/>
          <p:cNvPicPr preferRelativeResize="0"/>
          <p:nvPr/>
        </p:nvPicPr>
        <p:blipFill>
          <a:blip r:embed="rId5">
            <a:alphaModFix/>
          </a:blip>
          <a:stretch>
            <a:fillRect/>
          </a:stretch>
        </p:blipFill>
        <p:spPr>
          <a:xfrm>
            <a:off x="152400" y="984050"/>
            <a:ext cx="8481757" cy="48927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2"/>
          <p:cNvSpPr txBox="1"/>
          <p:nvPr>
            <p:ph idx="1" type="subTitle"/>
          </p:nvPr>
        </p:nvSpPr>
        <p:spPr>
          <a:xfrm>
            <a:off x="194725" y="1056175"/>
            <a:ext cx="11478600" cy="5259000"/>
          </a:xfrm>
          <a:prstGeom prst="rect">
            <a:avLst/>
          </a:prstGeom>
        </p:spPr>
        <p:txBody>
          <a:bodyPr anchorCtr="0" anchor="t" bIns="45700" lIns="91425" spcFirstLastPara="1" rIns="91425" wrap="square" tIns="45700">
            <a:noAutofit/>
          </a:bodyPr>
          <a:lstStyle/>
          <a:p>
            <a:pPr indent="0" lvl="0" marL="0" rtl="0" algn="l">
              <a:lnSpc>
                <a:spcPct val="115000"/>
              </a:lnSpc>
              <a:spcBef>
                <a:spcPts val="1000"/>
              </a:spcBef>
              <a:spcAft>
                <a:spcPts val="0"/>
              </a:spcAft>
              <a:buNone/>
            </a:pPr>
            <a:r>
              <a:rPr b="1" lang="en-US" sz="1800"/>
              <a:t>Two core processes are well designed, automated, and implemented:</a:t>
            </a:r>
            <a:endParaRPr b="1" sz="1800"/>
          </a:p>
          <a:p>
            <a:pPr indent="-330200" lvl="0" marL="457200" rtl="0" algn="l">
              <a:lnSpc>
                <a:spcPct val="115000"/>
              </a:lnSpc>
              <a:spcBef>
                <a:spcPts val="1000"/>
              </a:spcBef>
              <a:spcAft>
                <a:spcPts val="0"/>
              </a:spcAft>
              <a:buSzPts val="1600"/>
              <a:buChar char="●"/>
            </a:pPr>
            <a:r>
              <a:rPr lang="en-US" sz="1600"/>
              <a:t>Receiving new units in Premier Warehouse</a:t>
            </a:r>
            <a:endParaRPr sz="1600"/>
          </a:p>
          <a:p>
            <a:pPr indent="-330200" lvl="0" marL="457200" rtl="0" algn="l">
              <a:lnSpc>
                <a:spcPct val="115000"/>
              </a:lnSpc>
              <a:spcBef>
                <a:spcPts val="0"/>
              </a:spcBef>
              <a:spcAft>
                <a:spcPts val="0"/>
              </a:spcAft>
              <a:buSzPts val="1600"/>
              <a:buChar char="●"/>
            </a:pPr>
            <a:r>
              <a:rPr lang="en-US" sz="1600"/>
              <a:t>Distributing new units to Agent Shops</a:t>
            </a:r>
            <a:endParaRPr sz="1600"/>
          </a:p>
          <a:p>
            <a:pPr indent="0" lvl="0" marL="0" rtl="0" algn="l">
              <a:lnSpc>
                <a:spcPct val="115000"/>
              </a:lnSpc>
              <a:spcBef>
                <a:spcPts val="1000"/>
              </a:spcBef>
              <a:spcAft>
                <a:spcPts val="0"/>
              </a:spcAft>
              <a:buNone/>
            </a:pPr>
            <a:r>
              <a:rPr b="1" lang="en-US" sz="1800"/>
              <a:t>Many other processes are not fully designed, automated, or implemented: </a:t>
            </a:r>
            <a:endParaRPr b="1" sz="1800"/>
          </a:p>
          <a:p>
            <a:pPr indent="-330200" lvl="0" marL="457200" rtl="0" algn="l">
              <a:lnSpc>
                <a:spcPct val="115000"/>
              </a:lnSpc>
              <a:spcBef>
                <a:spcPts val="1000"/>
              </a:spcBef>
              <a:spcAft>
                <a:spcPts val="0"/>
              </a:spcAft>
              <a:buSzPts val="1600"/>
              <a:buChar char="●"/>
            </a:pPr>
            <a:r>
              <a:rPr lang="en-US" sz="1600"/>
              <a:t>Manufacturing new units in India &amp; shipping to Kenya (?)</a:t>
            </a:r>
            <a:endParaRPr sz="1600"/>
          </a:p>
          <a:p>
            <a:pPr indent="-330200" lvl="0" marL="457200" rtl="0" algn="l">
              <a:lnSpc>
                <a:spcPct val="115000"/>
              </a:lnSpc>
              <a:spcBef>
                <a:spcPts val="0"/>
              </a:spcBef>
              <a:spcAft>
                <a:spcPts val="0"/>
              </a:spcAft>
              <a:buSzPts val="1600"/>
              <a:buChar char="●"/>
            </a:pPr>
            <a:r>
              <a:rPr lang="en-US" sz="1600"/>
              <a:t>Managing QC for new units in Kenya</a:t>
            </a:r>
            <a:endParaRPr sz="1600"/>
          </a:p>
          <a:p>
            <a:pPr indent="-330200" lvl="0" marL="457200" rtl="0" algn="l">
              <a:lnSpc>
                <a:spcPct val="115000"/>
              </a:lnSpc>
              <a:spcBef>
                <a:spcPts val="0"/>
              </a:spcBef>
              <a:spcAft>
                <a:spcPts val="0"/>
              </a:spcAft>
              <a:buSzPts val="1600"/>
              <a:buChar char="●"/>
            </a:pPr>
            <a:r>
              <a:rPr lang="en-US" sz="1600"/>
              <a:t>Managing cooker reverse logistics &amp; swaps (eg, for fire incident investigations and other customer care)</a:t>
            </a:r>
            <a:endParaRPr sz="1600"/>
          </a:p>
          <a:p>
            <a:pPr indent="-330200" lvl="0" marL="457200" rtl="0" algn="l">
              <a:lnSpc>
                <a:spcPct val="115000"/>
              </a:lnSpc>
              <a:spcBef>
                <a:spcPts val="0"/>
              </a:spcBef>
              <a:spcAft>
                <a:spcPts val="0"/>
              </a:spcAft>
              <a:buSzPts val="1600"/>
              <a:buChar char="●"/>
            </a:pPr>
            <a:r>
              <a:rPr lang="en-US" sz="1600"/>
              <a:t>Managing canister reverse logistics &amp; swaps (eg, for fire incident investigations and other customer care)</a:t>
            </a:r>
            <a:endParaRPr sz="1600"/>
          </a:p>
          <a:p>
            <a:pPr indent="-330200" lvl="0" marL="457200" rtl="0" algn="l">
              <a:lnSpc>
                <a:spcPct val="115000"/>
              </a:lnSpc>
              <a:spcBef>
                <a:spcPts val="0"/>
              </a:spcBef>
              <a:spcAft>
                <a:spcPts val="0"/>
              </a:spcAft>
              <a:buSzPts val="1600"/>
              <a:buChar char="●"/>
            </a:pPr>
            <a:r>
              <a:rPr lang="en-US" sz="1600"/>
              <a:t>Managing repairs of returned units</a:t>
            </a:r>
            <a:endParaRPr sz="1600"/>
          </a:p>
          <a:p>
            <a:pPr indent="-330200" lvl="0" marL="457200" rtl="0" algn="l">
              <a:lnSpc>
                <a:spcPct val="115000"/>
              </a:lnSpc>
              <a:spcBef>
                <a:spcPts val="0"/>
              </a:spcBef>
              <a:spcAft>
                <a:spcPts val="0"/>
              </a:spcAft>
              <a:buSzPts val="1600"/>
              <a:buChar char="●"/>
            </a:pPr>
            <a:r>
              <a:rPr lang="en-US" sz="1600"/>
              <a:t>Reconciling missing stock &amp; writing off lost / damaged stock</a:t>
            </a:r>
            <a:endParaRPr sz="1600"/>
          </a:p>
          <a:p>
            <a:pPr indent="0" lvl="0" marL="0" rtl="0" algn="l">
              <a:lnSpc>
                <a:spcPct val="115000"/>
              </a:lnSpc>
              <a:spcBef>
                <a:spcPts val="1000"/>
              </a:spcBef>
              <a:spcAft>
                <a:spcPts val="0"/>
              </a:spcAft>
              <a:buNone/>
            </a:pPr>
            <a:r>
              <a:rPr b="1" lang="en-US" sz="1800"/>
              <a:t>Inventory control system is weak:</a:t>
            </a:r>
            <a:endParaRPr sz="1800"/>
          </a:p>
          <a:p>
            <a:pPr indent="-330200" lvl="0" marL="457200" rtl="0" algn="l">
              <a:lnSpc>
                <a:spcPct val="115000"/>
              </a:lnSpc>
              <a:spcBef>
                <a:spcPts val="1000"/>
              </a:spcBef>
              <a:spcAft>
                <a:spcPts val="0"/>
              </a:spcAft>
              <a:buSzPts val="1600"/>
              <a:buChar char="●"/>
            </a:pPr>
            <a:r>
              <a:rPr lang="en-US" sz="1600"/>
              <a:t>No process for systematic inventory reconciliation </a:t>
            </a:r>
            <a:r>
              <a:rPr lang="en-US" sz="1600"/>
              <a:t>has been </a:t>
            </a:r>
            <a:r>
              <a:rPr lang="en-US" sz="1600"/>
              <a:t>implemented</a:t>
            </a:r>
            <a:endParaRPr sz="1600"/>
          </a:p>
          <a:p>
            <a:pPr indent="-330200" lvl="0" marL="457200" rtl="0" algn="l">
              <a:lnSpc>
                <a:spcPct val="115000"/>
              </a:lnSpc>
              <a:spcBef>
                <a:spcPts val="0"/>
              </a:spcBef>
              <a:spcAft>
                <a:spcPts val="0"/>
              </a:spcAft>
              <a:buSzPts val="1600"/>
              <a:buChar char="●"/>
            </a:pPr>
            <a:r>
              <a:rPr lang="en-US" sz="1600"/>
              <a:t>No process for reviewing missing inventory &amp; writing off lost / damaged units has been implemented</a:t>
            </a:r>
            <a:endParaRPr sz="1600"/>
          </a:p>
          <a:p>
            <a:pPr indent="-330200" lvl="0" marL="457200" rtl="0" algn="l">
              <a:lnSpc>
                <a:spcPct val="115000"/>
              </a:lnSpc>
              <a:spcBef>
                <a:spcPts val="0"/>
              </a:spcBef>
              <a:spcAft>
                <a:spcPts val="0"/>
              </a:spcAft>
              <a:buSzPts val="1600"/>
              <a:buChar char="●"/>
            </a:pPr>
            <a:r>
              <a:rPr lang="en-US" sz="1600"/>
              <a:t>Stock Take Feature was released on Tuesday and is now in use during cooker delivery</a:t>
            </a:r>
            <a:endParaRPr sz="1600"/>
          </a:p>
          <a:p>
            <a:pPr indent="-330200" lvl="1" marL="914400" rtl="0" algn="l">
              <a:lnSpc>
                <a:spcPct val="115000"/>
              </a:lnSpc>
              <a:spcBef>
                <a:spcPts val="0"/>
              </a:spcBef>
              <a:spcAft>
                <a:spcPts val="0"/>
              </a:spcAft>
              <a:buSzPts val="1600"/>
              <a:buChar char="○"/>
            </a:pPr>
            <a:r>
              <a:rPr lang="en-US" sz="1600"/>
              <a:t>First week: 763 units targeted across 145 shops with 72 missing (9%) and 26 (3%) in unexpected locations</a:t>
            </a:r>
            <a:endParaRPr sz="1600"/>
          </a:p>
        </p:txBody>
      </p:sp>
      <p:sp>
        <p:nvSpPr>
          <p:cNvPr id="309" name="Google Shape;309;p3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sz="2800">
                <a:latin typeface="Nunito"/>
                <a:ea typeface="Nunito"/>
                <a:cs typeface="Nunito"/>
                <a:sym typeface="Nunito"/>
              </a:rPr>
              <a:t>Baseline | Current inventory management processes</a:t>
            </a:r>
            <a:endParaRPr b="1">
              <a:latin typeface="Nunito"/>
              <a:ea typeface="Nunito"/>
              <a:cs typeface="Nunito"/>
              <a:sym typeface="Nunito"/>
            </a:endParaRPr>
          </a:p>
        </p:txBody>
      </p:sp>
      <p:sp>
        <p:nvSpPr>
          <p:cNvPr id="310" name="Google Shape;310;p32"/>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3"/>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Path Forward</a:t>
            </a:r>
            <a:endParaRPr/>
          </a:p>
        </p:txBody>
      </p:sp>
      <p:sp>
        <p:nvSpPr>
          <p:cNvPr id="317" name="Google Shape;317;p33"/>
          <p:cNvSpPr txBox="1"/>
          <p:nvPr>
            <p:ph idx="1" type="subTitle"/>
          </p:nvPr>
        </p:nvSpPr>
        <p:spPr>
          <a:xfrm>
            <a:off x="6740525" y="3812987"/>
            <a:ext cx="5095800" cy="25131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en-US"/>
              <a:t>Problem Statements &amp; Priorities</a:t>
            </a:r>
            <a:endParaRPr/>
          </a:p>
          <a:p>
            <a:pPr indent="-381000" lvl="0" marL="457200" rtl="0" algn="l">
              <a:spcBef>
                <a:spcPts val="0"/>
              </a:spcBef>
              <a:spcAft>
                <a:spcPts val="0"/>
              </a:spcAft>
              <a:buSzPts val="2400"/>
              <a:buChar char="●"/>
            </a:pPr>
            <a:r>
              <a:rPr lang="en-US"/>
              <a:t>Process &amp; Timeline</a:t>
            </a:r>
            <a:endParaRPr/>
          </a:p>
          <a:p>
            <a:pPr indent="-381000" lvl="0" marL="457200" rtl="0" algn="l">
              <a:spcBef>
                <a:spcPts val="0"/>
              </a:spcBef>
              <a:spcAft>
                <a:spcPts val="0"/>
              </a:spcAft>
              <a:buSzPts val="2400"/>
              <a:buChar char="●"/>
            </a:pPr>
            <a:r>
              <a:rPr lang="en-US"/>
              <a:t>Roles &amp; Responsibilities</a:t>
            </a:r>
            <a:endParaRPr/>
          </a:p>
          <a:p>
            <a:pPr indent="-381000" lvl="0" marL="457200" rtl="0" algn="l">
              <a:spcBef>
                <a:spcPts val="0"/>
              </a:spcBef>
              <a:spcAft>
                <a:spcPts val="0"/>
              </a:spcAft>
              <a:buSzPts val="2400"/>
              <a:buChar char="●"/>
            </a:pPr>
            <a:r>
              <a:rPr lang="en-US"/>
              <a:t>Very Next Steps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4"/>
          <p:cNvSpPr txBox="1"/>
          <p:nvPr/>
        </p:nvSpPr>
        <p:spPr>
          <a:xfrm>
            <a:off x="330525" y="2213975"/>
            <a:ext cx="2743200" cy="4021500"/>
          </a:xfrm>
          <a:prstGeom prst="rect">
            <a:avLst/>
          </a:prstGeom>
          <a:noFill/>
          <a:ln>
            <a:noFill/>
          </a:ln>
        </p:spPr>
        <p:txBody>
          <a:bodyPr anchorCtr="0" anchor="t" bIns="91425" lIns="91425" spcFirstLastPara="1" rIns="91425" wrap="square" tIns="91425">
            <a:noAutofit/>
          </a:bodyPr>
          <a:lstStyle/>
          <a:p>
            <a:pPr indent="-173990" lvl="0" marL="182880" rtl="0" algn="l">
              <a:lnSpc>
                <a:spcPct val="115000"/>
              </a:lnSpc>
              <a:spcBef>
                <a:spcPts val="0"/>
              </a:spcBef>
              <a:spcAft>
                <a:spcPts val="0"/>
              </a:spcAft>
              <a:buSzPts val="1300"/>
              <a:buFont typeface="Nunito"/>
              <a:buChar char="●"/>
            </a:pPr>
            <a:r>
              <a:rPr b="1" lang="en-US" sz="1300">
                <a:latin typeface="Nunito"/>
                <a:ea typeface="Nunito"/>
                <a:cs typeface="Nunito"/>
                <a:sym typeface="Nunito"/>
              </a:rPr>
              <a:t>Refresh locations</a:t>
            </a:r>
            <a:endParaRPr b="1" sz="1300">
              <a:latin typeface="Nunito"/>
              <a:ea typeface="Nunito"/>
              <a:cs typeface="Nunito"/>
              <a:sym typeface="Nunito"/>
            </a:endParaRPr>
          </a:p>
          <a:p>
            <a:pPr indent="-173990" lvl="1" marL="411480" rtl="0" algn="l">
              <a:lnSpc>
                <a:spcPct val="115000"/>
              </a:lnSpc>
              <a:spcBef>
                <a:spcPts val="500"/>
              </a:spcBef>
              <a:spcAft>
                <a:spcPts val="0"/>
              </a:spcAft>
              <a:buSzPts val="1300"/>
              <a:buFont typeface="Nunito"/>
              <a:buChar char="○"/>
            </a:pPr>
            <a:r>
              <a:rPr b="1" lang="en-US" sz="1300">
                <a:latin typeface="Nunito"/>
                <a:ea typeface="Nunito"/>
                <a:cs typeface="Nunito"/>
                <a:sym typeface="Nunito"/>
              </a:rPr>
              <a:t>Add missing areas to achieve ensure locations are comprehensive </a:t>
            </a:r>
            <a:r>
              <a:rPr lang="en-US" sz="1300">
                <a:latin typeface="Nunito"/>
                <a:ea typeface="Nunito"/>
                <a:cs typeface="Nunito"/>
                <a:sym typeface="Nunito"/>
              </a:rPr>
              <a:t>(eg, to capture shipping milestones)</a:t>
            </a:r>
            <a:endParaRPr sz="1300">
              <a:latin typeface="Nunito"/>
              <a:ea typeface="Nunito"/>
              <a:cs typeface="Nunito"/>
              <a:sym typeface="Nunito"/>
            </a:endParaRPr>
          </a:p>
          <a:p>
            <a:pPr indent="-173990" lvl="1" marL="411480" rtl="0" algn="l">
              <a:lnSpc>
                <a:spcPct val="115000"/>
              </a:lnSpc>
              <a:spcBef>
                <a:spcPts val="500"/>
              </a:spcBef>
              <a:spcAft>
                <a:spcPts val="0"/>
              </a:spcAft>
              <a:buSzPts val="1300"/>
              <a:buFont typeface="Nunito"/>
              <a:buChar char="○"/>
            </a:pPr>
            <a:r>
              <a:rPr b="1" lang="en-US" sz="1300">
                <a:latin typeface="Nunito"/>
                <a:ea typeface="Nunito"/>
                <a:cs typeface="Nunito"/>
                <a:sym typeface="Nunito"/>
              </a:rPr>
              <a:t>Add areas to enhance decision-making detail</a:t>
            </a:r>
            <a:r>
              <a:rPr lang="en-US" sz="1300">
                <a:latin typeface="Nunito"/>
                <a:ea typeface="Nunito"/>
                <a:cs typeface="Nunito"/>
                <a:sym typeface="Nunito"/>
              </a:rPr>
              <a:t> (eg, to capture common QC steps)</a:t>
            </a:r>
            <a:endParaRPr sz="1300">
              <a:latin typeface="Nunito"/>
              <a:ea typeface="Nunito"/>
              <a:cs typeface="Nunito"/>
              <a:sym typeface="Nunito"/>
            </a:endParaRPr>
          </a:p>
          <a:p>
            <a:pPr indent="-173990" lvl="1" marL="411480" rtl="0" algn="l">
              <a:lnSpc>
                <a:spcPct val="115000"/>
              </a:lnSpc>
              <a:spcBef>
                <a:spcPts val="500"/>
              </a:spcBef>
              <a:spcAft>
                <a:spcPts val="0"/>
              </a:spcAft>
              <a:buSzPts val="1300"/>
              <a:buFont typeface="Nunito"/>
              <a:buChar char="○"/>
            </a:pPr>
            <a:r>
              <a:rPr b="1" lang="en-US" sz="1300">
                <a:latin typeface="Nunito"/>
                <a:ea typeface="Nunito"/>
                <a:cs typeface="Nunito"/>
                <a:sym typeface="Nunito"/>
              </a:rPr>
              <a:t>Clean up duplicates &amp; bad logic </a:t>
            </a:r>
            <a:r>
              <a:rPr lang="en-US" sz="1300">
                <a:latin typeface="Nunito"/>
                <a:ea typeface="Nunito"/>
                <a:cs typeface="Nunito"/>
                <a:sym typeface="Nunito"/>
              </a:rPr>
              <a:t>(eg, Agents as part of Premier Warehouse)</a:t>
            </a:r>
            <a:endParaRPr sz="1300">
              <a:latin typeface="Nunito"/>
              <a:ea typeface="Nunito"/>
              <a:cs typeface="Nunito"/>
              <a:sym typeface="Nunito"/>
            </a:endParaRPr>
          </a:p>
          <a:p>
            <a:pPr indent="-173990" lvl="0" marL="182880" rtl="0" algn="l">
              <a:lnSpc>
                <a:spcPct val="115000"/>
              </a:lnSpc>
              <a:spcBef>
                <a:spcPts val="500"/>
              </a:spcBef>
              <a:spcAft>
                <a:spcPts val="0"/>
              </a:spcAft>
              <a:buClr>
                <a:schemeClr val="dk1"/>
              </a:buClr>
              <a:buSzPts val="1300"/>
              <a:buFont typeface="Nunito"/>
              <a:buChar char="●"/>
            </a:pPr>
            <a:r>
              <a:rPr b="1" lang="en-US" sz="1300">
                <a:latin typeface="Nunito"/>
                <a:ea typeface="Nunito"/>
                <a:cs typeface="Nunito"/>
                <a:sym typeface="Nunito"/>
              </a:rPr>
              <a:t>Map locations to physical space in Premier / Prabhaki</a:t>
            </a:r>
            <a:endParaRPr sz="1300">
              <a:latin typeface="Nunito"/>
              <a:ea typeface="Nunito"/>
              <a:cs typeface="Nunito"/>
              <a:sym typeface="Nunito"/>
            </a:endParaRPr>
          </a:p>
          <a:p>
            <a:pPr indent="-173990" lvl="0" marL="182880" rtl="0" algn="l">
              <a:lnSpc>
                <a:spcPct val="115000"/>
              </a:lnSpc>
              <a:spcBef>
                <a:spcPts val="500"/>
              </a:spcBef>
              <a:spcAft>
                <a:spcPts val="0"/>
              </a:spcAft>
              <a:buClr>
                <a:schemeClr val="dk1"/>
              </a:buClr>
              <a:buSzPts val="1300"/>
              <a:buFont typeface="Nunito"/>
              <a:buChar char="●"/>
            </a:pPr>
            <a:r>
              <a:rPr b="1" lang="en-US" sz="1300">
                <a:latin typeface="Nunito"/>
                <a:ea typeface="Nunito"/>
                <a:cs typeface="Nunito"/>
                <a:sym typeface="Nunito"/>
              </a:rPr>
              <a:t>These steps must happen first as foundation for steps #2-4</a:t>
            </a:r>
            <a:endParaRPr b="1" sz="1300">
              <a:latin typeface="Nunito"/>
              <a:ea typeface="Nunito"/>
              <a:cs typeface="Nunito"/>
              <a:sym typeface="Nunito"/>
            </a:endParaRPr>
          </a:p>
          <a:p>
            <a:pPr indent="0" lvl="0" marL="0" rtl="0" algn="l">
              <a:lnSpc>
                <a:spcPct val="115000"/>
              </a:lnSpc>
              <a:spcBef>
                <a:spcPts val="500"/>
              </a:spcBef>
              <a:spcAft>
                <a:spcPts val="0"/>
              </a:spcAft>
              <a:buNone/>
            </a:pPr>
            <a:r>
              <a:t/>
            </a:r>
            <a:endParaRPr sz="1300">
              <a:latin typeface="Nunito"/>
              <a:ea typeface="Nunito"/>
              <a:cs typeface="Nunito"/>
              <a:sym typeface="Nunito"/>
            </a:endParaRPr>
          </a:p>
          <a:p>
            <a:pPr indent="-91440" lvl="0" marL="182880" rtl="0" algn="l">
              <a:lnSpc>
                <a:spcPct val="115000"/>
              </a:lnSpc>
              <a:spcBef>
                <a:spcPts val="500"/>
              </a:spcBef>
              <a:spcAft>
                <a:spcPts val="500"/>
              </a:spcAft>
              <a:buNone/>
            </a:pPr>
            <a:r>
              <a:t/>
            </a:r>
            <a:endParaRPr sz="1300">
              <a:latin typeface="Nunito"/>
              <a:ea typeface="Nunito"/>
              <a:cs typeface="Nunito"/>
              <a:sym typeface="Nunito"/>
            </a:endParaRPr>
          </a:p>
        </p:txBody>
      </p:sp>
      <p:sp>
        <p:nvSpPr>
          <p:cNvPr id="324" name="Google Shape;324;p3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sz="2800">
                <a:latin typeface="Nunito"/>
                <a:ea typeface="Nunito"/>
                <a:cs typeface="Nunito"/>
                <a:sym typeface="Nunito"/>
              </a:rPr>
              <a:t>Path Forward | Focus areas for </a:t>
            </a:r>
            <a:r>
              <a:rPr b="1" lang="en-US" sz="2800">
                <a:latin typeface="Nunito"/>
                <a:ea typeface="Nunito"/>
                <a:cs typeface="Nunito"/>
                <a:sym typeface="Nunito"/>
              </a:rPr>
              <a:t>improvement</a:t>
            </a:r>
            <a:endParaRPr b="1" sz="2800">
              <a:latin typeface="Nunito"/>
              <a:ea typeface="Nunito"/>
              <a:cs typeface="Nunito"/>
              <a:sym typeface="Nunito"/>
            </a:endParaRPr>
          </a:p>
        </p:txBody>
      </p:sp>
      <p:sp>
        <p:nvSpPr>
          <p:cNvPr id="325" name="Google Shape;325;p34"/>
          <p:cNvSpPr/>
          <p:nvPr/>
        </p:nvSpPr>
        <p:spPr>
          <a:xfrm>
            <a:off x="330529" y="1451150"/>
            <a:ext cx="2743200" cy="68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chemeClr val="dk1"/>
                </a:solidFill>
                <a:latin typeface="Nunito"/>
                <a:ea typeface="Nunito"/>
                <a:cs typeface="Nunito"/>
                <a:sym typeface="Nunito"/>
              </a:rPr>
              <a:t>Location Mapping</a:t>
            </a:r>
            <a:endParaRPr b="1" sz="1600">
              <a:solidFill>
                <a:schemeClr val="dk1"/>
              </a:solidFill>
              <a:latin typeface="Nunito"/>
              <a:ea typeface="Nunito"/>
              <a:cs typeface="Nunito"/>
              <a:sym typeface="Nunito"/>
            </a:endParaRPr>
          </a:p>
        </p:txBody>
      </p:sp>
      <p:sp>
        <p:nvSpPr>
          <p:cNvPr id="326" name="Google Shape;326;p34"/>
          <p:cNvSpPr/>
          <p:nvPr/>
        </p:nvSpPr>
        <p:spPr>
          <a:xfrm>
            <a:off x="218900" y="1188150"/>
            <a:ext cx="457200" cy="4572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rPr>
              <a:t>1 </a:t>
            </a:r>
            <a:endParaRPr b="1">
              <a:solidFill>
                <a:srgbClr val="FFFFFF"/>
              </a:solidFill>
            </a:endParaRPr>
          </a:p>
        </p:txBody>
      </p:sp>
      <p:sp>
        <p:nvSpPr>
          <p:cNvPr id="327" name="Google Shape;327;p34"/>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328" name="Google Shape;328;p34"/>
          <p:cNvSpPr/>
          <p:nvPr/>
        </p:nvSpPr>
        <p:spPr>
          <a:xfrm>
            <a:off x="3296986" y="1451150"/>
            <a:ext cx="2743200" cy="68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chemeClr val="dk1"/>
                </a:solidFill>
                <a:latin typeface="Nunito"/>
                <a:ea typeface="Nunito"/>
                <a:cs typeface="Nunito"/>
                <a:sym typeface="Nunito"/>
              </a:rPr>
              <a:t>Stock Reconciliation</a:t>
            </a:r>
            <a:endParaRPr b="1" sz="1600">
              <a:solidFill>
                <a:schemeClr val="dk1"/>
              </a:solidFill>
              <a:latin typeface="Nunito"/>
              <a:ea typeface="Nunito"/>
              <a:cs typeface="Nunito"/>
              <a:sym typeface="Nunito"/>
            </a:endParaRPr>
          </a:p>
        </p:txBody>
      </p:sp>
      <p:sp>
        <p:nvSpPr>
          <p:cNvPr id="329" name="Google Shape;329;p34"/>
          <p:cNvSpPr/>
          <p:nvPr/>
        </p:nvSpPr>
        <p:spPr>
          <a:xfrm>
            <a:off x="3185357" y="1188150"/>
            <a:ext cx="457200" cy="4572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rPr>
              <a:t>2</a:t>
            </a:r>
            <a:endParaRPr b="1">
              <a:solidFill>
                <a:srgbClr val="FFFFFF"/>
              </a:solidFill>
            </a:endParaRPr>
          </a:p>
        </p:txBody>
      </p:sp>
      <p:sp>
        <p:nvSpPr>
          <p:cNvPr id="330" name="Google Shape;330;p34"/>
          <p:cNvSpPr/>
          <p:nvPr/>
        </p:nvSpPr>
        <p:spPr>
          <a:xfrm>
            <a:off x="6263443" y="1451150"/>
            <a:ext cx="2743200" cy="68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chemeClr val="dk1"/>
                </a:solidFill>
                <a:latin typeface="Nunito"/>
                <a:ea typeface="Nunito"/>
                <a:cs typeface="Nunito"/>
                <a:sym typeface="Nunito"/>
              </a:rPr>
              <a:t>Stock Movement Processes</a:t>
            </a:r>
            <a:endParaRPr b="1" sz="1600">
              <a:solidFill>
                <a:schemeClr val="dk1"/>
              </a:solidFill>
              <a:latin typeface="Nunito"/>
              <a:ea typeface="Nunito"/>
              <a:cs typeface="Nunito"/>
              <a:sym typeface="Nunito"/>
            </a:endParaRPr>
          </a:p>
        </p:txBody>
      </p:sp>
      <p:sp>
        <p:nvSpPr>
          <p:cNvPr id="331" name="Google Shape;331;p34"/>
          <p:cNvSpPr/>
          <p:nvPr/>
        </p:nvSpPr>
        <p:spPr>
          <a:xfrm>
            <a:off x="6151814" y="1188150"/>
            <a:ext cx="457200" cy="4572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rPr>
              <a:t>3</a:t>
            </a:r>
            <a:r>
              <a:rPr b="1" lang="en-US">
                <a:solidFill>
                  <a:srgbClr val="FFFFFF"/>
                </a:solidFill>
              </a:rPr>
              <a:t> </a:t>
            </a:r>
            <a:endParaRPr b="1">
              <a:solidFill>
                <a:srgbClr val="FFFFFF"/>
              </a:solidFill>
            </a:endParaRPr>
          </a:p>
        </p:txBody>
      </p:sp>
      <p:sp>
        <p:nvSpPr>
          <p:cNvPr id="332" name="Google Shape;332;p34"/>
          <p:cNvSpPr/>
          <p:nvPr/>
        </p:nvSpPr>
        <p:spPr>
          <a:xfrm>
            <a:off x="9229900" y="1451985"/>
            <a:ext cx="2743200" cy="68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chemeClr val="dk1"/>
                </a:solidFill>
                <a:latin typeface="Nunito"/>
                <a:ea typeface="Nunito"/>
                <a:cs typeface="Nunito"/>
                <a:sym typeface="Nunito"/>
              </a:rPr>
              <a:t>Management Reporting</a:t>
            </a:r>
            <a:endParaRPr b="1" sz="1600">
              <a:solidFill>
                <a:schemeClr val="dk1"/>
              </a:solidFill>
              <a:latin typeface="Nunito"/>
              <a:ea typeface="Nunito"/>
              <a:cs typeface="Nunito"/>
              <a:sym typeface="Nunito"/>
            </a:endParaRPr>
          </a:p>
        </p:txBody>
      </p:sp>
      <p:sp>
        <p:nvSpPr>
          <p:cNvPr id="333" name="Google Shape;333;p34"/>
          <p:cNvSpPr/>
          <p:nvPr/>
        </p:nvSpPr>
        <p:spPr>
          <a:xfrm>
            <a:off x="9118271" y="1188985"/>
            <a:ext cx="457200" cy="4572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rPr>
              <a:t>4</a:t>
            </a:r>
            <a:r>
              <a:rPr b="1" lang="en-US">
                <a:solidFill>
                  <a:srgbClr val="FFFFFF"/>
                </a:solidFill>
              </a:rPr>
              <a:t> </a:t>
            </a:r>
            <a:endParaRPr b="1">
              <a:solidFill>
                <a:srgbClr val="FFFFFF"/>
              </a:solidFill>
            </a:endParaRPr>
          </a:p>
        </p:txBody>
      </p:sp>
      <p:sp>
        <p:nvSpPr>
          <p:cNvPr id="334" name="Google Shape;334;p34"/>
          <p:cNvSpPr txBox="1"/>
          <p:nvPr/>
        </p:nvSpPr>
        <p:spPr>
          <a:xfrm>
            <a:off x="3296975" y="2213975"/>
            <a:ext cx="2743200" cy="4021500"/>
          </a:xfrm>
          <a:prstGeom prst="rect">
            <a:avLst/>
          </a:prstGeom>
          <a:noFill/>
          <a:ln>
            <a:noFill/>
          </a:ln>
        </p:spPr>
        <p:txBody>
          <a:bodyPr anchorCtr="0" anchor="t" bIns="91425" lIns="91425" spcFirstLastPara="1" rIns="91425" wrap="square" tIns="91425">
            <a:noAutofit/>
          </a:bodyPr>
          <a:lstStyle/>
          <a:p>
            <a:pPr indent="-173990" lvl="0" marL="182880" rtl="0" algn="l">
              <a:lnSpc>
                <a:spcPct val="115000"/>
              </a:lnSpc>
              <a:spcBef>
                <a:spcPts val="0"/>
              </a:spcBef>
              <a:spcAft>
                <a:spcPts val="0"/>
              </a:spcAft>
              <a:buSzPts val="1300"/>
              <a:buFont typeface="Nunito"/>
              <a:buChar char="●"/>
            </a:pPr>
            <a:r>
              <a:rPr b="1" lang="en-US" sz="1300">
                <a:latin typeface="Nunito"/>
                <a:ea typeface="Nunito"/>
                <a:cs typeface="Nunito"/>
                <a:sym typeface="Nunito"/>
              </a:rPr>
              <a:t>Run stock take on existing locations</a:t>
            </a:r>
            <a:endParaRPr b="1" sz="1300">
              <a:latin typeface="Nunito"/>
              <a:ea typeface="Nunito"/>
              <a:cs typeface="Nunito"/>
              <a:sym typeface="Nunito"/>
            </a:endParaRPr>
          </a:p>
          <a:p>
            <a:pPr indent="-173990" lvl="1" marL="411480" marR="0" rtl="0" algn="l">
              <a:lnSpc>
                <a:spcPct val="115000"/>
              </a:lnSpc>
              <a:spcBef>
                <a:spcPts val="500"/>
              </a:spcBef>
              <a:spcAft>
                <a:spcPts val="0"/>
              </a:spcAft>
              <a:buSzPts val="1300"/>
              <a:buFont typeface="Nunito"/>
              <a:buChar char="○"/>
            </a:pPr>
            <a:r>
              <a:rPr lang="en-US" sz="1300">
                <a:latin typeface="Nunito"/>
                <a:ea typeface="Nunito"/>
                <a:cs typeface="Nunito"/>
                <a:sym typeface="Nunito"/>
              </a:rPr>
              <a:t>Reconcile missing stock</a:t>
            </a:r>
            <a:endParaRPr sz="1300">
              <a:latin typeface="Nunito"/>
              <a:ea typeface="Nunito"/>
              <a:cs typeface="Nunito"/>
              <a:sym typeface="Nunito"/>
            </a:endParaRPr>
          </a:p>
          <a:p>
            <a:pPr indent="-173990" lvl="1" marL="411480" marR="0" rtl="0" algn="l">
              <a:lnSpc>
                <a:spcPct val="115000"/>
              </a:lnSpc>
              <a:spcBef>
                <a:spcPts val="500"/>
              </a:spcBef>
              <a:spcAft>
                <a:spcPts val="0"/>
              </a:spcAft>
              <a:buSzPts val="1300"/>
              <a:buFont typeface="Nunito"/>
              <a:buChar char="○"/>
            </a:pPr>
            <a:r>
              <a:rPr lang="en-US" sz="1300">
                <a:latin typeface="Nunito"/>
                <a:ea typeface="Nunito"/>
                <a:cs typeface="Nunito"/>
                <a:sym typeface="Nunito"/>
              </a:rPr>
              <a:t>Identify any additional missing / broken processes</a:t>
            </a:r>
            <a:endParaRPr sz="1300">
              <a:latin typeface="Nunito"/>
              <a:ea typeface="Nunito"/>
              <a:cs typeface="Nunito"/>
              <a:sym typeface="Nunito"/>
            </a:endParaRPr>
          </a:p>
          <a:p>
            <a:pPr indent="-173990" lvl="0" marL="182880" rtl="0" algn="l">
              <a:lnSpc>
                <a:spcPct val="115000"/>
              </a:lnSpc>
              <a:spcBef>
                <a:spcPts val="1000"/>
              </a:spcBef>
              <a:spcAft>
                <a:spcPts val="0"/>
              </a:spcAft>
              <a:buSzPts val="1300"/>
              <a:buFont typeface="Nunito"/>
              <a:buChar char="●"/>
            </a:pPr>
            <a:r>
              <a:rPr b="1" lang="en-US" sz="1300">
                <a:latin typeface="Nunito"/>
                <a:ea typeface="Nunito"/>
                <a:cs typeface="Nunito"/>
                <a:sym typeface="Nunito"/>
              </a:rPr>
              <a:t>Migrate updated stock levels to newly agreed locations</a:t>
            </a:r>
            <a:endParaRPr b="1" sz="1300">
              <a:latin typeface="Nunito"/>
              <a:ea typeface="Nunito"/>
              <a:cs typeface="Nunito"/>
              <a:sym typeface="Nunito"/>
            </a:endParaRPr>
          </a:p>
          <a:p>
            <a:pPr indent="-173990" lvl="0" marL="182880" rtl="0" algn="l">
              <a:lnSpc>
                <a:spcPct val="115000"/>
              </a:lnSpc>
              <a:spcBef>
                <a:spcPts val="1000"/>
              </a:spcBef>
              <a:spcAft>
                <a:spcPts val="0"/>
              </a:spcAft>
              <a:buSzPts val="1300"/>
              <a:buFont typeface="Nunito"/>
              <a:buChar char="●"/>
            </a:pPr>
            <a:r>
              <a:rPr b="1" lang="en-US" sz="1300">
                <a:latin typeface="Nunito"/>
                <a:ea typeface="Nunito"/>
                <a:cs typeface="Nunito"/>
                <a:sym typeface="Nunito"/>
              </a:rPr>
              <a:t>Continue Agent Shop stock takes </a:t>
            </a:r>
            <a:r>
              <a:rPr lang="en-US" sz="1300">
                <a:latin typeface="Nunito"/>
                <a:ea typeface="Nunito"/>
                <a:cs typeface="Nunito"/>
                <a:sym typeface="Nunito"/>
              </a:rPr>
              <a:t>as part of weekly cooker deliveries</a:t>
            </a:r>
            <a:endParaRPr sz="1300">
              <a:latin typeface="Nunito"/>
              <a:ea typeface="Nunito"/>
              <a:cs typeface="Nunito"/>
              <a:sym typeface="Nunito"/>
            </a:endParaRPr>
          </a:p>
          <a:p>
            <a:pPr indent="-173990" lvl="1" marL="411480" rtl="0" algn="l">
              <a:lnSpc>
                <a:spcPct val="115000"/>
              </a:lnSpc>
              <a:spcBef>
                <a:spcPts val="500"/>
              </a:spcBef>
              <a:spcAft>
                <a:spcPts val="0"/>
              </a:spcAft>
              <a:buSzPts val="1300"/>
              <a:buFont typeface="Nunito"/>
              <a:buChar char="○"/>
            </a:pPr>
            <a:r>
              <a:rPr lang="en-US" sz="1300">
                <a:latin typeface="Nunito"/>
                <a:ea typeface="Nunito"/>
                <a:cs typeface="Nunito"/>
                <a:sym typeface="Nunito"/>
              </a:rPr>
              <a:t>Iterate on process, as needed</a:t>
            </a:r>
            <a:endParaRPr b="1" sz="1300">
              <a:solidFill>
                <a:schemeClr val="dk1"/>
              </a:solidFill>
              <a:latin typeface="Nunito"/>
              <a:ea typeface="Nunito"/>
              <a:cs typeface="Nunito"/>
              <a:sym typeface="Nunito"/>
            </a:endParaRPr>
          </a:p>
          <a:p>
            <a:pPr indent="-173990" lvl="0" marL="182880" marR="0" rtl="0" algn="l">
              <a:lnSpc>
                <a:spcPct val="115000"/>
              </a:lnSpc>
              <a:spcBef>
                <a:spcPts val="1000"/>
              </a:spcBef>
              <a:spcAft>
                <a:spcPts val="500"/>
              </a:spcAft>
              <a:buSzPts val="1300"/>
              <a:buFont typeface="Nunito"/>
              <a:buChar char="●"/>
            </a:pPr>
            <a:r>
              <a:rPr b="1" lang="en-US" sz="1300">
                <a:latin typeface="Nunito"/>
                <a:ea typeface="Nunito"/>
                <a:cs typeface="Nunito"/>
                <a:sym typeface="Nunito"/>
              </a:rPr>
              <a:t>Implement monthly warehouse stock reconciliation</a:t>
            </a:r>
            <a:endParaRPr b="1" sz="1300">
              <a:latin typeface="Nunito"/>
              <a:ea typeface="Nunito"/>
              <a:cs typeface="Nunito"/>
              <a:sym typeface="Nunito"/>
            </a:endParaRPr>
          </a:p>
        </p:txBody>
      </p:sp>
      <p:sp>
        <p:nvSpPr>
          <p:cNvPr id="335" name="Google Shape;335;p34"/>
          <p:cNvSpPr txBox="1"/>
          <p:nvPr/>
        </p:nvSpPr>
        <p:spPr>
          <a:xfrm>
            <a:off x="6263425" y="2213975"/>
            <a:ext cx="2743200" cy="4021500"/>
          </a:xfrm>
          <a:prstGeom prst="rect">
            <a:avLst/>
          </a:prstGeom>
          <a:noFill/>
          <a:ln>
            <a:noFill/>
          </a:ln>
        </p:spPr>
        <p:txBody>
          <a:bodyPr anchorCtr="0" anchor="t" bIns="91425" lIns="91425" spcFirstLastPara="1" rIns="91425" wrap="square" tIns="91425">
            <a:noAutofit/>
          </a:bodyPr>
          <a:lstStyle/>
          <a:p>
            <a:pPr indent="-173990" lvl="0" marL="182880" marR="0" rtl="0" algn="l">
              <a:lnSpc>
                <a:spcPct val="115000"/>
              </a:lnSpc>
              <a:spcBef>
                <a:spcPts val="0"/>
              </a:spcBef>
              <a:spcAft>
                <a:spcPts val="0"/>
              </a:spcAft>
              <a:buSzPts val="1300"/>
              <a:buFont typeface="Nunito"/>
              <a:buChar char="●"/>
            </a:pPr>
            <a:r>
              <a:rPr b="1" lang="en-US" sz="1300">
                <a:latin typeface="Nunito"/>
                <a:ea typeface="Nunito"/>
                <a:cs typeface="Nunito"/>
                <a:sym typeface="Nunito"/>
              </a:rPr>
              <a:t>Design missing processes &amp; map to locations / movement requirements</a:t>
            </a:r>
            <a:endParaRPr b="1" sz="1300">
              <a:latin typeface="Nunito"/>
              <a:ea typeface="Nunito"/>
              <a:cs typeface="Nunito"/>
              <a:sym typeface="Nunito"/>
            </a:endParaRPr>
          </a:p>
          <a:p>
            <a:pPr indent="-173990" lvl="1" marL="411480" rtl="0" algn="l">
              <a:lnSpc>
                <a:spcPct val="115000"/>
              </a:lnSpc>
              <a:spcBef>
                <a:spcPts val="500"/>
              </a:spcBef>
              <a:spcAft>
                <a:spcPts val="0"/>
              </a:spcAft>
              <a:buSzPts val="1300"/>
              <a:buFont typeface="Nunito"/>
              <a:buChar char="○"/>
            </a:pPr>
            <a:r>
              <a:rPr lang="en-US" sz="1300">
                <a:latin typeface="Nunito"/>
                <a:ea typeface="Nunito"/>
                <a:cs typeface="Nunito"/>
                <a:sym typeface="Nunito"/>
              </a:rPr>
              <a:t>Inbound shipping (?)</a:t>
            </a:r>
            <a:endParaRPr sz="1300">
              <a:latin typeface="Nunito"/>
              <a:ea typeface="Nunito"/>
              <a:cs typeface="Nunito"/>
              <a:sym typeface="Nunito"/>
            </a:endParaRPr>
          </a:p>
          <a:p>
            <a:pPr indent="-173990" lvl="1" marL="411480" marR="0" rtl="0" algn="l">
              <a:lnSpc>
                <a:spcPct val="115000"/>
              </a:lnSpc>
              <a:spcBef>
                <a:spcPts val="500"/>
              </a:spcBef>
              <a:spcAft>
                <a:spcPts val="0"/>
              </a:spcAft>
              <a:buSzPts val="1300"/>
              <a:buFont typeface="Nunito"/>
              <a:buChar char="○"/>
            </a:pPr>
            <a:r>
              <a:rPr lang="en-US" sz="1300">
                <a:latin typeface="Nunito"/>
                <a:ea typeface="Nunito"/>
                <a:cs typeface="Nunito"/>
                <a:sym typeface="Nunito"/>
              </a:rPr>
              <a:t>Cooker QC</a:t>
            </a:r>
            <a:endParaRPr sz="1300">
              <a:latin typeface="Nunito"/>
              <a:ea typeface="Nunito"/>
              <a:cs typeface="Nunito"/>
              <a:sym typeface="Nunito"/>
            </a:endParaRPr>
          </a:p>
          <a:p>
            <a:pPr indent="-173990" lvl="1" marL="411480" marR="0" rtl="0" algn="l">
              <a:lnSpc>
                <a:spcPct val="115000"/>
              </a:lnSpc>
              <a:spcBef>
                <a:spcPts val="500"/>
              </a:spcBef>
              <a:spcAft>
                <a:spcPts val="0"/>
              </a:spcAft>
              <a:buSzPts val="1300"/>
              <a:buFont typeface="Nunito"/>
              <a:buChar char="○"/>
            </a:pPr>
            <a:r>
              <a:rPr lang="en-US" sz="1300">
                <a:latin typeface="Nunito"/>
                <a:ea typeface="Nunito"/>
                <a:cs typeface="Nunito"/>
                <a:sym typeface="Nunito"/>
              </a:rPr>
              <a:t>Cooker &amp; Canister swaps</a:t>
            </a:r>
            <a:endParaRPr sz="1300">
              <a:latin typeface="Nunito"/>
              <a:ea typeface="Nunito"/>
              <a:cs typeface="Nunito"/>
              <a:sym typeface="Nunito"/>
            </a:endParaRPr>
          </a:p>
          <a:p>
            <a:pPr indent="-173990" lvl="1" marL="411480" marR="0" rtl="0" algn="l">
              <a:lnSpc>
                <a:spcPct val="115000"/>
              </a:lnSpc>
              <a:spcBef>
                <a:spcPts val="500"/>
              </a:spcBef>
              <a:spcAft>
                <a:spcPts val="0"/>
              </a:spcAft>
              <a:buSzPts val="1300"/>
              <a:buFont typeface="Nunito"/>
              <a:buChar char="○"/>
            </a:pPr>
            <a:r>
              <a:rPr lang="en-US" sz="1300">
                <a:latin typeface="Nunito"/>
                <a:ea typeface="Nunito"/>
                <a:cs typeface="Nunito"/>
                <a:sym typeface="Nunito"/>
              </a:rPr>
              <a:t>Cooker &amp; Canister repairs</a:t>
            </a:r>
            <a:endParaRPr sz="1300">
              <a:latin typeface="Nunito"/>
              <a:ea typeface="Nunito"/>
              <a:cs typeface="Nunito"/>
              <a:sym typeface="Nunito"/>
            </a:endParaRPr>
          </a:p>
          <a:p>
            <a:pPr indent="-173990" lvl="1" marL="411480" marR="0" rtl="0" algn="l">
              <a:lnSpc>
                <a:spcPct val="115000"/>
              </a:lnSpc>
              <a:spcBef>
                <a:spcPts val="500"/>
              </a:spcBef>
              <a:spcAft>
                <a:spcPts val="0"/>
              </a:spcAft>
              <a:buSzPts val="1300"/>
              <a:buFont typeface="Nunito"/>
              <a:buChar char="○"/>
            </a:pPr>
            <a:r>
              <a:rPr lang="en-US" sz="1300">
                <a:latin typeface="Nunito"/>
                <a:ea typeface="Nunito"/>
                <a:cs typeface="Nunito"/>
                <a:sym typeface="Nunito"/>
              </a:rPr>
              <a:t>Missing / write off reviews</a:t>
            </a:r>
            <a:endParaRPr sz="1300">
              <a:latin typeface="Nunito"/>
              <a:ea typeface="Nunito"/>
              <a:cs typeface="Nunito"/>
              <a:sym typeface="Nunito"/>
            </a:endParaRPr>
          </a:p>
          <a:p>
            <a:pPr indent="-173990" lvl="0" marL="182880" marR="0" rtl="0" algn="l">
              <a:lnSpc>
                <a:spcPct val="115000"/>
              </a:lnSpc>
              <a:spcBef>
                <a:spcPts val="1000"/>
              </a:spcBef>
              <a:spcAft>
                <a:spcPts val="0"/>
              </a:spcAft>
              <a:buSzPts val="1300"/>
              <a:buFont typeface="Nunito"/>
              <a:buChar char="●"/>
            </a:pPr>
            <a:r>
              <a:rPr b="1" lang="en-US" sz="1300">
                <a:latin typeface="Nunito"/>
                <a:ea typeface="Nunito"/>
                <a:cs typeface="Nunito"/>
                <a:sym typeface="Nunito"/>
              </a:rPr>
              <a:t>Improve existing processes</a:t>
            </a:r>
            <a:endParaRPr b="1" sz="1300">
              <a:latin typeface="Nunito"/>
              <a:ea typeface="Nunito"/>
              <a:cs typeface="Nunito"/>
              <a:sym typeface="Nunito"/>
            </a:endParaRPr>
          </a:p>
          <a:p>
            <a:pPr indent="-173990" lvl="0" marL="182880" marR="0" rtl="0" algn="l">
              <a:lnSpc>
                <a:spcPct val="115000"/>
              </a:lnSpc>
              <a:spcBef>
                <a:spcPts val="1000"/>
              </a:spcBef>
              <a:spcAft>
                <a:spcPts val="0"/>
              </a:spcAft>
              <a:buSzPts val="1300"/>
              <a:buFont typeface="Nunito"/>
              <a:buChar char="●"/>
            </a:pPr>
            <a:r>
              <a:rPr b="1" lang="en-US" sz="1300">
                <a:latin typeface="Nunito"/>
                <a:ea typeface="Nunito"/>
                <a:cs typeface="Nunito"/>
                <a:sym typeface="Nunito"/>
              </a:rPr>
              <a:t>Tighten movement permissions</a:t>
            </a:r>
            <a:endParaRPr b="1" sz="1300">
              <a:latin typeface="Nunito"/>
              <a:ea typeface="Nunito"/>
              <a:cs typeface="Nunito"/>
              <a:sym typeface="Nunito"/>
            </a:endParaRPr>
          </a:p>
          <a:p>
            <a:pPr indent="-173990" lvl="0" marL="182880" marR="0" rtl="0" algn="l">
              <a:lnSpc>
                <a:spcPct val="115000"/>
              </a:lnSpc>
              <a:spcBef>
                <a:spcPts val="1000"/>
              </a:spcBef>
              <a:spcAft>
                <a:spcPts val="500"/>
              </a:spcAft>
              <a:buSzPts val="1300"/>
              <a:buFont typeface="Nunito"/>
              <a:buChar char="●"/>
            </a:pPr>
            <a:r>
              <a:rPr b="1" lang="en-US" sz="1300">
                <a:latin typeface="Nunito"/>
                <a:ea typeface="Nunito"/>
                <a:cs typeface="Nunito"/>
                <a:sym typeface="Nunito"/>
              </a:rPr>
              <a:t>Scope additional software requirements to support the above</a:t>
            </a:r>
            <a:endParaRPr b="1" sz="1300">
              <a:latin typeface="Nunito"/>
              <a:ea typeface="Nunito"/>
              <a:cs typeface="Nunito"/>
              <a:sym typeface="Nunito"/>
            </a:endParaRPr>
          </a:p>
        </p:txBody>
      </p:sp>
      <p:sp>
        <p:nvSpPr>
          <p:cNvPr id="336" name="Google Shape;336;p34"/>
          <p:cNvSpPr txBox="1"/>
          <p:nvPr/>
        </p:nvSpPr>
        <p:spPr>
          <a:xfrm>
            <a:off x="9229875" y="2213975"/>
            <a:ext cx="2743200" cy="4021500"/>
          </a:xfrm>
          <a:prstGeom prst="rect">
            <a:avLst/>
          </a:prstGeom>
          <a:noFill/>
          <a:ln>
            <a:noFill/>
          </a:ln>
        </p:spPr>
        <p:txBody>
          <a:bodyPr anchorCtr="0" anchor="t" bIns="91425" lIns="91425" spcFirstLastPara="1" rIns="91425" wrap="square" tIns="91425">
            <a:noAutofit/>
          </a:bodyPr>
          <a:lstStyle/>
          <a:p>
            <a:pPr indent="-173990" lvl="0" marL="182880" marR="0" rtl="0" algn="l">
              <a:lnSpc>
                <a:spcPct val="115000"/>
              </a:lnSpc>
              <a:spcBef>
                <a:spcPts val="0"/>
              </a:spcBef>
              <a:spcAft>
                <a:spcPts val="0"/>
              </a:spcAft>
              <a:buSzPts val="1300"/>
              <a:buFont typeface="Nunito"/>
              <a:buChar char="●"/>
            </a:pPr>
            <a:r>
              <a:rPr b="1" lang="en-US" sz="1300">
                <a:latin typeface="Nunito"/>
                <a:ea typeface="Nunito"/>
                <a:cs typeface="Nunito"/>
                <a:sym typeface="Nunito"/>
              </a:rPr>
              <a:t>Scope &amp; develop reporting requirements for various audiences</a:t>
            </a:r>
            <a:endParaRPr b="1" sz="1300">
              <a:latin typeface="Nunito"/>
              <a:ea typeface="Nunito"/>
              <a:cs typeface="Nunito"/>
              <a:sym typeface="Nunito"/>
            </a:endParaRPr>
          </a:p>
          <a:p>
            <a:pPr indent="-173990" lvl="1" marL="411480" marR="0" rtl="0" algn="l">
              <a:lnSpc>
                <a:spcPct val="115000"/>
              </a:lnSpc>
              <a:spcBef>
                <a:spcPts val="500"/>
              </a:spcBef>
              <a:spcAft>
                <a:spcPts val="0"/>
              </a:spcAft>
              <a:buSzPts val="1300"/>
              <a:buFont typeface="Nunito"/>
              <a:buChar char="○"/>
            </a:pPr>
            <a:r>
              <a:rPr lang="en-US" sz="1300">
                <a:latin typeface="Nunito"/>
                <a:ea typeface="Nunito"/>
                <a:cs typeface="Nunito"/>
                <a:sym typeface="Nunito"/>
              </a:rPr>
              <a:t>Commercial</a:t>
            </a:r>
            <a:endParaRPr sz="1300">
              <a:latin typeface="Nunito"/>
              <a:ea typeface="Nunito"/>
              <a:cs typeface="Nunito"/>
              <a:sym typeface="Nunito"/>
            </a:endParaRPr>
          </a:p>
          <a:p>
            <a:pPr indent="-173990" lvl="1" marL="411480" marR="0" rtl="0" algn="l">
              <a:lnSpc>
                <a:spcPct val="115000"/>
              </a:lnSpc>
              <a:spcBef>
                <a:spcPts val="500"/>
              </a:spcBef>
              <a:spcAft>
                <a:spcPts val="0"/>
              </a:spcAft>
              <a:buSzPts val="1300"/>
              <a:buFont typeface="Nunito"/>
              <a:buChar char="○"/>
            </a:pPr>
            <a:r>
              <a:rPr lang="en-US" sz="1300">
                <a:latin typeface="Nunito"/>
                <a:ea typeface="Nunito"/>
                <a:cs typeface="Nunito"/>
                <a:sym typeface="Nunito"/>
              </a:rPr>
              <a:t>Operations</a:t>
            </a:r>
            <a:endParaRPr sz="1300">
              <a:latin typeface="Nunito"/>
              <a:ea typeface="Nunito"/>
              <a:cs typeface="Nunito"/>
              <a:sym typeface="Nunito"/>
            </a:endParaRPr>
          </a:p>
          <a:p>
            <a:pPr indent="-173990" lvl="1" marL="411480" marR="0" rtl="0" algn="l">
              <a:lnSpc>
                <a:spcPct val="115000"/>
              </a:lnSpc>
              <a:spcBef>
                <a:spcPts val="500"/>
              </a:spcBef>
              <a:spcAft>
                <a:spcPts val="0"/>
              </a:spcAft>
              <a:buSzPts val="1300"/>
              <a:buFont typeface="Nunito"/>
              <a:buChar char="○"/>
            </a:pPr>
            <a:r>
              <a:rPr lang="en-US" sz="1300">
                <a:latin typeface="Nunito"/>
                <a:ea typeface="Nunito"/>
                <a:cs typeface="Nunito"/>
                <a:sym typeface="Nunito"/>
              </a:rPr>
              <a:t>Quality / Engineering</a:t>
            </a:r>
            <a:endParaRPr sz="1300">
              <a:latin typeface="Nunito"/>
              <a:ea typeface="Nunito"/>
              <a:cs typeface="Nunito"/>
              <a:sym typeface="Nunito"/>
            </a:endParaRPr>
          </a:p>
          <a:p>
            <a:pPr indent="-173990" lvl="1" marL="411480" marR="0" rtl="0" algn="l">
              <a:lnSpc>
                <a:spcPct val="115000"/>
              </a:lnSpc>
              <a:spcBef>
                <a:spcPts val="500"/>
              </a:spcBef>
              <a:spcAft>
                <a:spcPts val="0"/>
              </a:spcAft>
              <a:buSzPts val="1300"/>
              <a:buFont typeface="Nunito"/>
              <a:buChar char="○"/>
            </a:pPr>
            <a:r>
              <a:rPr lang="en-US" sz="1300">
                <a:latin typeface="Nunito"/>
                <a:ea typeface="Nunito"/>
                <a:cs typeface="Nunito"/>
                <a:sym typeface="Nunito"/>
              </a:rPr>
              <a:t>Finance</a:t>
            </a:r>
            <a:endParaRPr sz="1300">
              <a:latin typeface="Nunito"/>
              <a:ea typeface="Nunito"/>
              <a:cs typeface="Nunito"/>
              <a:sym typeface="Nunito"/>
            </a:endParaRPr>
          </a:p>
          <a:p>
            <a:pPr indent="-173990" lvl="0" marL="182880" marR="0" rtl="0" algn="l">
              <a:lnSpc>
                <a:spcPct val="115000"/>
              </a:lnSpc>
              <a:spcBef>
                <a:spcPts val="1000"/>
              </a:spcBef>
              <a:spcAft>
                <a:spcPts val="500"/>
              </a:spcAft>
              <a:buSzPts val="1300"/>
              <a:buFont typeface="Nunito"/>
              <a:buChar char="●"/>
            </a:pPr>
            <a:r>
              <a:rPr b="1" lang="en-US" sz="1300">
                <a:latin typeface="Nunito"/>
                <a:ea typeface="Nunito"/>
                <a:cs typeface="Nunito"/>
                <a:sym typeface="Nunito"/>
              </a:rPr>
              <a:t>Implement regular review cadence </a:t>
            </a:r>
            <a:r>
              <a:rPr lang="en-US" sz="1300">
                <a:latin typeface="Nunito"/>
                <a:ea typeface="Nunito"/>
                <a:cs typeface="Nunito"/>
                <a:sym typeface="Nunito"/>
              </a:rPr>
              <a:t>(eg, monthly business reviews)</a:t>
            </a:r>
            <a:endParaRPr sz="1300">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sz="2800">
                <a:latin typeface="Nunito"/>
                <a:ea typeface="Nunito"/>
                <a:cs typeface="Nunito"/>
                <a:sym typeface="Nunito"/>
              </a:rPr>
              <a:t>Path Forward | Very next steps &amp; high-level plan</a:t>
            </a:r>
            <a:endParaRPr b="1" sz="2800">
              <a:latin typeface="Nunito"/>
              <a:ea typeface="Nunito"/>
              <a:cs typeface="Nunito"/>
              <a:sym typeface="Nunito"/>
            </a:endParaRPr>
          </a:p>
        </p:txBody>
      </p:sp>
      <p:sp>
        <p:nvSpPr>
          <p:cNvPr id="343" name="Google Shape;343;p35"/>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344" name="Google Shape;344;p35"/>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355600" lvl="0" marL="457200" rtl="0" algn="l">
              <a:lnSpc>
                <a:spcPct val="115000"/>
              </a:lnSpc>
              <a:spcBef>
                <a:spcPts val="1000"/>
              </a:spcBef>
              <a:spcAft>
                <a:spcPts val="0"/>
              </a:spcAft>
              <a:buSzPts val="2000"/>
              <a:buFont typeface="Nunito"/>
              <a:buAutoNum type="arabicPeriod"/>
            </a:pPr>
            <a:r>
              <a:rPr lang="en-US" sz="2000"/>
              <a:t>Draft proposal for revised inventory locations </a:t>
            </a:r>
            <a:r>
              <a:rPr b="1" lang="en-US" sz="2000"/>
              <a:t>[Matt]</a:t>
            </a:r>
            <a:endParaRPr b="1" sz="2000"/>
          </a:p>
          <a:p>
            <a:pPr indent="-355600" lvl="0" marL="457200" rtl="0" algn="l">
              <a:lnSpc>
                <a:spcPct val="115000"/>
              </a:lnSpc>
              <a:spcBef>
                <a:spcPts val="1000"/>
              </a:spcBef>
              <a:spcAft>
                <a:spcPts val="0"/>
              </a:spcAft>
              <a:buSzPts val="2000"/>
              <a:buFont typeface="Nunito"/>
              <a:buAutoNum type="arabicPeriod"/>
            </a:pPr>
            <a:r>
              <a:rPr lang="en-US" sz="2000"/>
              <a:t>Confirm additional project participants </a:t>
            </a:r>
            <a:r>
              <a:rPr b="1" lang="en-US" sz="2000"/>
              <a:t>[All]</a:t>
            </a:r>
            <a:endParaRPr b="1" sz="2000"/>
          </a:p>
          <a:p>
            <a:pPr indent="-304800" lvl="1" marL="914400" rtl="0" algn="l">
              <a:lnSpc>
                <a:spcPct val="115000"/>
              </a:lnSpc>
              <a:spcBef>
                <a:spcPts val="500"/>
              </a:spcBef>
              <a:spcAft>
                <a:spcPts val="0"/>
              </a:spcAft>
              <a:buSzPts val="1200"/>
              <a:buFont typeface="Nunito"/>
              <a:buAutoNum type="alphaLcPeriod"/>
            </a:pPr>
            <a:r>
              <a:rPr b="1" lang="en-US" sz="1200"/>
              <a:t>Commercial: </a:t>
            </a:r>
            <a:r>
              <a:rPr lang="en-US" sz="1200"/>
              <a:t>Allie</a:t>
            </a:r>
            <a:endParaRPr sz="1200"/>
          </a:p>
          <a:p>
            <a:pPr indent="-304800" lvl="1" marL="914400" rtl="0" algn="l">
              <a:lnSpc>
                <a:spcPct val="115000"/>
              </a:lnSpc>
              <a:spcBef>
                <a:spcPts val="500"/>
              </a:spcBef>
              <a:spcAft>
                <a:spcPts val="0"/>
              </a:spcAft>
              <a:buSzPts val="1200"/>
              <a:buFont typeface="Nunito"/>
              <a:buAutoNum type="alphaLcPeriod"/>
            </a:pPr>
            <a:r>
              <a:rPr b="1" lang="en-US" sz="1200"/>
              <a:t>Operations:</a:t>
            </a:r>
            <a:r>
              <a:rPr lang="en-US" sz="1200"/>
              <a:t> Hezbon, Cedric</a:t>
            </a:r>
            <a:endParaRPr sz="1200"/>
          </a:p>
          <a:p>
            <a:pPr indent="-304800" lvl="1" marL="914400" rtl="0" algn="l">
              <a:lnSpc>
                <a:spcPct val="115000"/>
              </a:lnSpc>
              <a:spcBef>
                <a:spcPts val="500"/>
              </a:spcBef>
              <a:spcAft>
                <a:spcPts val="0"/>
              </a:spcAft>
              <a:buSzPts val="1200"/>
              <a:buFont typeface="Nunito"/>
              <a:buAutoNum type="alphaLcPeriod"/>
            </a:pPr>
            <a:r>
              <a:rPr b="1" lang="en-US" sz="1200"/>
              <a:t>Quality:</a:t>
            </a:r>
            <a:r>
              <a:rPr lang="en-US" sz="1200"/>
              <a:t> Moses &amp; Maureen</a:t>
            </a:r>
            <a:endParaRPr sz="1200"/>
          </a:p>
          <a:p>
            <a:pPr indent="-304800" lvl="1" marL="914400" rtl="0" algn="l">
              <a:lnSpc>
                <a:spcPct val="115000"/>
              </a:lnSpc>
              <a:spcBef>
                <a:spcPts val="500"/>
              </a:spcBef>
              <a:spcAft>
                <a:spcPts val="0"/>
              </a:spcAft>
              <a:buSzPts val="1200"/>
              <a:buFont typeface="Nunito"/>
              <a:buAutoNum type="alphaLcPeriod"/>
            </a:pPr>
            <a:r>
              <a:rPr b="1" lang="en-US" sz="1200"/>
              <a:t>Software: </a:t>
            </a:r>
            <a:r>
              <a:rPr lang="en-US" sz="1200"/>
              <a:t>Madhav</a:t>
            </a:r>
            <a:endParaRPr sz="1200"/>
          </a:p>
          <a:p>
            <a:pPr indent="-304800" lvl="1" marL="914400" rtl="0" algn="l">
              <a:lnSpc>
                <a:spcPct val="115000"/>
              </a:lnSpc>
              <a:spcBef>
                <a:spcPts val="500"/>
              </a:spcBef>
              <a:spcAft>
                <a:spcPts val="0"/>
              </a:spcAft>
              <a:buSzPts val="1200"/>
              <a:buFont typeface="Nunito"/>
              <a:buAutoNum type="alphaLcPeriod"/>
            </a:pPr>
            <a:r>
              <a:rPr b="1" lang="en-US" sz="1200"/>
              <a:t>Finance: </a:t>
            </a:r>
            <a:r>
              <a:rPr lang="en-US" sz="1200"/>
              <a:t>David &amp; Smit</a:t>
            </a:r>
            <a:endParaRPr sz="1200"/>
          </a:p>
          <a:p>
            <a:pPr indent="-355600" lvl="0" marL="457200" rtl="0" algn="l">
              <a:lnSpc>
                <a:spcPct val="115000"/>
              </a:lnSpc>
              <a:spcBef>
                <a:spcPts val="1000"/>
              </a:spcBef>
              <a:spcAft>
                <a:spcPts val="0"/>
              </a:spcAft>
              <a:buSzPts val="2000"/>
              <a:buFont typeface="Nunito"/>
              <a:buAutoNum type="arabicPeriod"/>
            </a:pPr>
            <a:r>
              <a:rPr lang="en-US" sz="2000"/>
              <a:t>Review and sign off on proposal for new locations </a:t>
            </a:r>
            <a:r>
              <a:rPr b="1" lang="en-US" sz="2000"/>
              <a:t>[Participants as per above]</a:t>
            </a:r>
            <a:endParaRPr b="1" sz="2000"/>
          </a:p>
          <a:p>
            <a:pPr indent="-355600" lvl="0" marL="457200" rtl="0" algn="l">
              <a:lnSpc>
                <a:spcPct val="115000"/>
              </a:lnSpc>
              <a:spcBef>
                <a:spcPts val="1000"/>
              </a:spcBef>
              <a:spcAft>
                <a:spcPts val="0"/>
              </a:spcAft>
              <a:buSzPts val="2000"/>
              <a:buFont typeface="Nunito"/>
              <a:buAutoNum type="arabicPeriod"/>
            </a:pPr>
            <a:r>
              <a:rPr lang="en-US" sz="2000"/>
              <a:t>Conduct stock take &amp; reconciliation of cookers &amp; canisters at existing locations </a:t>
            </a:r>
            <a:r>
              <a:rPr b="1" lang="en-US" sz="2000"/>
              <a:t>[Matt + Nick]</a:t>
            </a:r>
            <a:endParaRPr b="1" sz="2000"/>
          </a:p>
          <a:p>
            <a:pPr indent="-355600" lvl="0" marL="457200" rtl="0" algn="l">
              <a:lnSpc>
                <a:spcPct val="115000"/>
              </a:lnSpc>
              <a:spcBef>
                <a:spcPts val="1000"/>
              </a:spcBef>
              <a:spcAft>
                <a:spcPts val="0"/>
              </a:spcAft>
              <a:buSzPts val="2000"/>
              <a:buFont typeface="Nunito"/>
              <a:buAutoNum type="arabicPeriod"/>
            </a:pPr>
            <a:r>
              <a:rPr lang="en-US" sz="2000"/>
              <a:t>Transfer updated (post-stock take) stock to newly agreed locations </a:t>
            </a:r>
            <a:r>
              <a:rPr b="1" lang="en-US" sz="2000"/>
              <a:t>[Matt, Micael]</a:t>
            </a:r>
            <a:endParaRPr sz="2000"/>
          </a:p>
          <a:p>
            <a:pPr indent="-355600" lvl="0" marL="457200" rtl="0" algn="l">
              <a:lnSpc>
                <a:spcPct val="115000"/>
              </a:lnSpc>
              <a:spcBef>
                <a:spcPts val="1000"/>
              </a:spcBef>
              <a:spcAft>
                <a:spcPts val="0"/>
              </a:spcAft>
              <a:buSzPts val="2000"/>
              <a:buFont typeface="Nunito"/>
              <a:buAutoNum type="arabicPeriod"/>
            </a:pPr>
            <a:r>
              <a:rPr lang="en-US" sz="2000"/>
              <a:t>Begin process design for key movement operations </a:t>
            </a:r>
            <a:r>
              <a:rPr b="1" lang="en-US" sz="2000"/>
              <a:t>[Matt, Ari, Micael]</a:t>
            </a:r>
            <a:endParaRPr b="1" sz="2000"/>
          </a:p>
          <a:p>
            <a:pPr indent="-355600" lvl="0" marL="457200" rtl="0" algn="l">
              <a:lnSpc>
                <a:spcPct val="115000"/>
              </a:lnSpc>
              <a:spcBef>
                <a:spcPts val="1000"/>
              </a:spcBef>
              <a:spcAft>
                <a:spcPts val="1000"/>
              </a:spcAft>
              <a:buSzPts val="2000"/>
              <a:buFont typeface="Arial"/>
              <a:buAutoNum type="arabicPeriod"/>
            </a:pPr>
            <a:r>
              <a:rPr lang="en-US" sz="2000"/>
              <a:t>Scope software &amp; analytics requirements for future reporting </a:t>
            </a:r>
            <a:r>
              <a:rPr b="1" lang="en-US" sz="2000"/>
              <a:t>[Matt, Sagun, Micael, Nick]</a:t>
            </a:r>
            <a:endParaRPr b="1" sz="2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36"/>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50" name="Google Shape;350;p36"/>
          <p:cNvSpPr txBox="1"/>
          <p:nvPr>
            <p:ph idx="1" type="subTitle"/>
          </p:nvPr>
        </p:nvSpPr>
        <p:spPr>
          <a:xfrm>
            <a:off x="6856431" y="2580838"/>
            <a:ext cx="4891200" cy="476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Matt Schiller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Objectives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2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78" name="Google Shape;178;p21"/>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b="1" lang="en-US" sz="2800">
                <a:latin typeface="Nunito"/>
                <a:ea typeface="Nunito"/>
                <a:cs typeface="Nunito"/>
                <a:sym typeface="Nunito"/>
              </a:rPr>
              <a:t>Project objectives &amp; scope</a:t>
            </a:r>
            <a:endParaRPr b="1" sz="2800">
              <a:latin typeface="Nunito"/>
              <a:ea typeface="Nunito"/>
              <a:cs typeface="Nunito"/>
              <a:sym typeface="Nunito"/>
            </a:endParaRPr>
          </a:p>
        </p:txBody>
      </p:sp>
      <p:sp>
        <p:nvSpPr>
          <p:cNvPr id="179" name="Google Shape;179;p21"/>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15000"/>
              </a:lnSpc>
              <a:spcBef>
                <a:spcPts val="0"/>
              </a:spcBef>
              <a:spcAft>
                <a:spcPts val="0"/>
              </a:spcAft>
              <a:buSzPts val="1800"/>
              <a:buFont typeface="Nunito"/>
              <a:buAutoNum type="arabicPeriod"/>
            </a:pPr>
            <a:r>
              <a:rPr lang="en-US" sz="1800"/>
              <a:t>To capture </a:t>
            </a:r>
            <a:r>
              <a:rPr b="1" lang="en-US" sz="1800"/>
              <a:t>shared </a:t>
            </a:r>
            <a:r>
              <a:rPr lang="en-US" sz="1800"/>
              <a:t>principles</a:t>
            </a:r>
            <a:r>
              <a:rPr b="1" lang="en-US" sz="1800"/>
              <a:t> and goals </a:t>
            </a:r>
            <a:r>
              <a:rPr lang="en-US" sz="1800"/>
              <a:t>that will guide Cooker &amp; Canister inventory management across relevant KOKO departments, with initial focus on: </a:t>
            </a:r>
            <a:endParaRPr sz="1800"/>
          </a:p>
          <a:p>
            <a:pPr indent="-342900" lvl="1" marL="914400" rtl="0" algn="l">
              <a:lnSpc>
                <a:spcPct val="115000"/>
              </a:lnSpc>
              <a:spcBef>
                <a:spcPts val="1000"/>
              </a:spcBef>
              <a:spcAft>
                <a:spcPts val="0"/>
              </a:spcAft>
              <a:buSzPts val="1800"/>
              <a:buAutoNum type="alphaLcPeriod"/>
            </a:pPr>
            <a:r>
              <a:rPr b="1" lang="en-US" sz="1800"/>
              <a:t>Cooker Manufacturing </a:t>
            </a:r>
            <a:r>
              <a:rPr lang="en-US" sz="1800"/>
              <a:t>[Lead: Salil]</a:t>
            </a:r>
            <a:endParaRPr sz="1800"/>
          </a:p>
          <a:p>
            <a:pPr indent="-342900" lvl="1" marL="914400" marR="0" rtl="0" algn="l">
              <a:lnSpc>
                <a:spcPct val="115000"/>
              </a:lnSpc>
              <a:spcBef>
                <a:spcPts val="0"/>
              </a:spcBef>
              <a:spcAft>
                <a:spcPts val="0"/>
              </a:spcAft>
              <a:buSzPts val="1800"/>
              <a:buAutoNum type="alphaLcPeriod"/>
            </a:pPr>
            <a:r>
              <a:rPr b="1" lang="en-US" sz="1800"/>
              <a:t>Cooker Distribution </a:t>
            </a:r>
            <a:r>
              <a:rPr lang="en-US" sz="1800"/>
              <a:t>[Lead: Matt]</a:t>
            </a:r>
            <a:endParaRPr sz="1800"/>
          </a:p>
          <a:p>
            <a:pPr indent="-342900" lvl="1" marL="914400" rtl="0" algn="l">
              <a:lnSpc>
                <a:spcPct val="115000"/>
              </a:lnSpc>
              <a:spcBef>
                <a:spcPts val="0"/>
              </a:spcBef>
              <a:spcAft>
                <a:spcPts val="0"/>
              </a:spcAft>
              <a:buSzPts val="1800"/>
              <a:buAutoNum type="alphaLcPeriod"/>
            </a:pPr>
            <a:r>
              <a:rPr b="1" lang="en-US" sz="1800"/>
              <a:t>Cooker Quality &amp; Service</a:t>
            </a:r>
            <a:r>
              <a:rPr b="1" lang="en-US" sz="1800"/>
              <a:t> </a:t>
            </a:r>
            <a:r>
              <a:rPr lang="en-US" sz="1800"/>
              <a:t>[Lead: Sagun]</a:t>
            </a:r>
            <a:endParaRPr sz="1800"/>
          </a:p>
          <a:p>
            <a:pPr indent="-342900" lvl="1" marL="914400" rtl="0" algn="l">
              <a:lnSpc>
                <a:spcPct val="115000"/>
              </a:lnSpc>
              <a:spcBef>
                <a:spcPts val="0"/>
              </a:spcBef>
              <a:spcAft>
                <a:spcPts val="0"/>
              </a:spcAft>
              <a:buSzPts val="1800"/>
              <a:buAutoNum type="alphaLcPeriod"/>
            </a:pPr>
            <a:r>
              <a:rPr b="1" lang="en-US" sz="1800"/>
              <a:t>Customer Care </a:t>
            </a:r>
            <a:r>
              <a:rPr lang="en-US" sz="1800"/>
              <a:t>[Lead: Ari]</a:t>
            </a:r>
            <a:endParaRPr sz="1800"/>
          </a:p>
          <a:p>
            <a:pPr indent="-342900" lvl="1" marL="914400" rtl="0" algn="l">
              <a:lnSpc>
                <a:spcPct val="115000"/>
              </a:lnSpc>
              <a:spcBef>
                <a:spcPts val="0"/>
              </a:spcBef>
              <a:spcAft>
                <a:spcPts val="0"/>
              </a:spcAft>
              <a:buSzPts val="1800"/>
              <a:buAutoNum type="alphaLcPeriod"/>
            </a:pPr>
            <a:r>
              <a:rPr b="1" lang="en-US" sz="1800"/>
              <a:t>Agent Network</a:t>
            </a:r>
            <a:r>
              <a:rPr lang="en-US" sz="1800"/>
              <a:t> [Lead: Ari]</a:t>
            </a:r>
            <a:endParaRPr sz="1800"/>
          </a:p>
          <a:p>
            <a:pPr indent="-342900" lvl="1" marL="914400" marR="0" rtl="0" algn="l">
              <a:lnSpc>
                <a:spcPct val="115000"/>
              </a:lnSpc>
              <a:spcBef>
                <a:spcPts val="0"/>
              </a:spcBef>
              <a:spcAft>
                <a:spcPts val="0"/>
              </a:spcAft>
              <a:buSzPts val="1800"/>
              <a:buAutoNum type="alphaLcPeriod"/>
            </a:pPr>
            <a:r>
              <a:rPr b="1" lang="en-US" sz="1800"/>
              <a:t>Finance </a:t>
            </a:r>
            <a:r>
              <a:rPr lang="en-US" sz="1800"/>
              <a:t>[Lead: Nick]</a:t>
            </a:r>
            <a:endParaRPr sz="1800"/>
          </a:p>
          <a:p>
            <a:pPr indent="-342900" lvl="0" marL="457200" marR="0" rtl="0" algn="l">
              <a:lnSpc>
                <a:spcPct val="115000"/>
              </a:lnSpc>
              <a:spcBef>
                <a:spcPts val="1000"/>
              </a:spcBef>
              <a:spcAft>
                <a:spcPts val="0"/>
              </a:spcAft>
              <a:buSzPts val="1800"/>
              <a:buFont typeface="Nunito"/>
              <a:buAutoNum type="arabicPeriod"/>
            </a:pPr>
            <a:r>
              <a:rPr lang="en-US" sz="1800"/>
              <a:t>To describe the </a:t>
            </a:r>
            <a:r>
              <a:rPr b="1" lang="en-US" sz="1800"/>
              <a:t>current processes &amp; tools </a:t>
            </a:r>
            <a:r>
              <a:rPr lang="en-US" sz="1800"/>
              <a:t>that are used today and identify gaps and weaknesses</a:t>
            </a:r>
            <a:endParaRPr sz="1800"/>
          </a:p>
          <a:p>
            <a:pPr indent="-342900" lvl="0" marL="457200" marR="0" rtl="0" algn="l">
              <a:lnSpc>
                <a:spcPct val="115000"/>
              </a:lnSpc>
              <a:spcBef>
                <a:spcPts val="1000"/>
              </a:spcBef>
              <a:spcAft>
                <a:spcPts val="0"/>
              </a:spcAft>
              <a:buSzPts val="1800"/>
              <a:buFont typeface="Nunito"/>
              <a:buAutoNum type="arabicPeriod"/>
            </a:pPr>
            <a:r>
              <a:rPr lang="en-US" sz="1800"/>
              <a:t>To identify &amp; prioritize key </a:t>
            </a:r>
            <a:r>
              <a:rPr b="1" lang="en-US" sz="1800"/>
              <a:t>process &amp; tool improvement opportunities</a:t>
            </a:r>
            <a:endParaRPr sz="1800"/>
          </a:p>
          <a:p>
            <a:pPr indent="-342900" lvl="0" marL="457200" marR="0" rtl="0" algn="l">
              <a:lnSpc>
                <a:spcPct val="115000"/>
              </a:lnSpc>
              <a:spcBef>
                <a:spcPts val="1000"/>
              </a:spcBef>
              <a:spcAft>
                <a:spcPts val="0"/>
              </a:spcAft>
              <a:buSzPts val="1800"/>
              <a:buFont typeface="Nunito"/>
              <a:buAutoNum type="arabicPeriod"/>
            </a:pPr>
            <a:r>
              <a:rPr lang="en-US" sz="1800"/>
              <a:t>To clarify </a:t>
            </a:r>
            <a:r>
              <a:rPr b="1" lang="en-US" sz="1800"/>
              <a:t>roles &amp; responsibilities </a:t>
            </a:r>
            <a:r>
              <a:rPr lang="en-US" sz="1800"/>
              <a:t>for both improvement design &amp; ongoing process management</a:t>
            </a:r>
            <a:endParaRPr sz="1800"/>
          </a:p>
        </p:txBody>
      </p:sp>
      <p:sp>
        <p:nvSpPr>
          <p:cNvPr id="180" name="Google Shape;180;p21"/>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81" name="Google Shape;181;p21"/>
          <p:cNvSpPr/>
          <p:nvPr/>
        </p:nvSpPr>
        <p:spPr>
          <a:xfrm>
            <a:off x="436975" y="5514850"/>
            <a:ext cx="11235600" cy="738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600">
                <a:latin typeface="Nunito"/>
                <a:ea typeface="Nunito"/>
                <a:cs typeface="Nunito"/>
                <a:sym typeface="Nunito"/>
              </a:rPr>
              <a:t>Initial scope will be focused exclusively around Cooker Kits (cookers and canisters), though deliverables should serve as a useful template for other future inventory management efforts (eg, Cooker spare parts, KOKO Point parts, etc.)</a:t>
            </a:r>
            <a:endParaRPr b="1" sz="1600">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sz="2800">
                <a:latin typeface="Nunito"/>
                <a:ea typeface="Nunito"/>
                <a:cs typeface="Nunito"/>
                <a:sym typeface="Nunito"/>
              </a:rPr>
              <a:t>Guiding principles</a:t>
            </a:r>
            <a:endParaRPr b="1">
              <a:latin typeface="Nunito"/>
              <a:ea typeface="Nunito"/>
              <a:cs typeface="Nunito"/>
              <a:sym typeface="Nunito"/>
            </a:endParaRPr>
          </a:p>
        </p:txBody>
      </p:sp>
      <p:sp>
        <p:nvSpPr>
          <p:cNvPr id="188" name="Google Shape;188;p22"/>
          <p:cNvSpPr txBox="1"/>
          <p:nvPr>
            <p:ph idx="1" type="subTitle"/>
          </p:nvPr>
        </p:nvSpPr>
        <p:spPr>
          <a:xfrm>
            <a:off x="458724" y="11800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1700"/>
              <a:t>An effective inventory management program should adhere to the following principles:</a:t>
            </a:r>
            <a:endParaRPr b="1" sz="1700"/>
          </a:p>
          <a:p>
            <a:pPr indent="-330200" lvl="0" marL="457200" rtl="0" algn="l">
              <a:lnSpc>
                <a:spcPct val="115000"/>
              </a:lnSpc>
              <a:spcBef>
                <a:spcPts val="1000"/>
              </a:spcBef>
              <a:spcAft>
                <a:spcPts val="0"/>
              </a:spcAft>
              <a:buSzPts val="1600"/>
              <a:buFont typeface="Nunito"/>
              <a:buAutoNum type="arabicPeriod"/>
            </a:pPr>
            <a:r>
              <a:rPr b="1" lang="en-US" sz="1600"/>
              <a:t>Comprehensive: </a:t>
            </a:r>
            <a:r>
              <a:rPr lang="en-US" sz="1600"/>
              <a:t>i</a:t>
            </a:r>
            <a:r>
              <a:rPr lang="en-US" sz="1600"/>
              <a:t>nventory should be trackable throughout the stock lifecycle with key milestones logged (eg, production, shipment, transit, clearing, QC, distribution, fulfillment, repair, and write off) and across geographies</a:t>
            </a:r>
            <a:endParaRPr sz="1600"/>
          </a:p>
          <a:p>
            <a:pPr indent="-330200" lvl="0" marL="457200" rtl="0" algn="l">
              <a:lnSpc>
                <a:spcPct val="115000"/>
              </a:lnSpc>
              <a:spcBef>
                <a:spcPts val="1000"/>
              </a:spcBef>
              <a:spcAft>
                <a:spcPts val="0"/>
              </a:spcAft>
              <a:buSzPts val="1600"/>
              <a:buFont typeface="Nunito"/>
              <a:buAutoNum type="arabicPeriod"/>
            </a:pPr>
            <a:r>
              <a:rPr b="1" lang="en-US" sz="1600"/>
              <a:t>Detailed: </a:t>
            </a:r>
            <a:r>
              <a:rPr lang="en-US" sz="1600"/>
              <a:t>inventory tracking should clearly indicate whether stock is ready or not ready for customer use as well as provide additional information for analysis (eg, “written off due to irreparable fire damage” is better than “written off”)</a:t>
            </a:r>
            <a:endParaRPr sz="1600"/>
          </a:p>
          <a:p>
            <a:pPr indent="-330200" lvl="0" marL="457200" rtl="0" algn="l">
              <a:lnSpc>
                <a:spcPct val="115000"/>
              </a:lnSpc>
              <a:spcBef>
                <a:spcPts val="1000"/>
              </a:spcBef>
              <a:spcAft>
                <a:spcPts val="0"/>
              </a:spcAft>
              <a:buSzPts val="1600"/>
              <a:buFont typeface="Nunito"/>
              <a:buAutoNum type="arabicPeriod"/>
            </a:pPr>
            <a:r>
              <a:rPr b="1" lang="en-US" sz="1600"/>
              <a:t>Well-controlled: </a:t>
            </a:r>
            <a:r>
              <a:rPr lang="en-US" sz="1600"/>
              <a:t>movements should be restricted based on role and risk &amp; monitored regularly</a:t>
            </a:r>
            <a:endParaRPr sz="1600"/>
          </a:p>
          <a:p>
            <a:pPr indent="-330200" lvl="0" marL="457200" rtl="0" algn="l">
              <a:lnSpc>
                <a:spcPct val="115000"/>
              </a:lnSpc>
              <a:spcBef>
                <a:spcPts val="1000"/>
              </a:spcBef>
              <a:spcAft>
                <a:spcPts val="0"/>
              </a:spcAft>
              <a:buSzPts val="1600"/>
              <a:buFont typeface="Nunito"/>
              <a:buAutoNum type="arabicPeriod"/>
            </a:pPr>
            <a:r>
              <a:rPr b="1" lang="en-US" sz="1600"/>
              <a:t>Automated: </a:t>
            </a:r>
            <a:r>
              <a:rPr lang="en-US" sz="1600"/>
              <a:t>movements should be simple &amp; software-driven where possible to minimize operational burden</a:t>
            </a:r>
            <a:endParaRPr sz="1600"/>
          </a:p>
          <a:p>
            <a:pPr indent="0" lvl="0" marL="0" rtl="0" algn="l">
              <a:lnSpc>
                <a:spcPct val="115000"/>
              </a:lnSpc>
              <a:spcBef>
                <a:spcPts val="2000"/>
              </a:spcBef>
              <a:spcAft>
                <a:spcPts val="0"/>
              </a:spcAft>
              <a:buNone/>
            </a:pPr>
            <a:r>
              <a:rPr b="1" lang="en-US" sz="1600"/>
              <a:t>In addition, inventory location naming conventions should meet the following criteria:</a:t>
            </a:r>
            <a:endParaRPr b="1" sz="1600"/>
          </a:p>
          <a:p>
            <a:pPr indent="-323850" lvl="0" marL="457200" rtl="0" algn="l">
              <a:lnSpc>
                <a:spcPct val="115000"/>
              </a:lnSpc>
              <a:spcBef>
                <a:spcPts val="1000"/>
              </a:spcBef>
              <a:spcAft>
                <a:spcPts val="0"/>
              </a:spcAft>
              <a:buSzPts val="1500"/>
              <a:buFont typeface="Nunito"/>
              <a:buAutoNum type="arabicPeriod"/>
            </a:pPr>
            <a:r>
              <a:rPr b="1" lang="en-US" sz="1600"/>
              <a:t>MECE: </a:t>
            </a:r>
            <a:r>
              <a:rPr lang="en-US" sz="1600"/>
              <a:t>locations should create mutually exclusive, collectively exhaustive (MECE)</a:t>
            </a:r>
            <a:endParaRPr sz="1600"/>
          </a:p>
          <a:p>
            <a:pPr indent="-330200" lvl="0" marL="457200" rtl="0" algn="l">
              <a:lnSpc>
                <a:spcPct val="115000"/>
              </a:lnSpc>
              <a:spcBef>
                <a:spcPts val="1000"/>
              </a:spcBef>
              <a:spcAft>
                <a:spcPts val="0"/>
              </a:spcAft>
              <a:buSzPts val="1600"/>
              <a:buFont typeface="Nunito"/>
              <a:buAutoNum type="arabicPeriod"/>
            </a:pPr>
            <a:r>
              <a:rPr b="1" lang="en-US" sz="1600"/>
              <a:t>Detailed: </a:t>
            </a:r>
            <a:r>
              <a:rPr lang="en-US" sz="1600"/>
              <a:t>locations should cover all material physical areas and virtual process steps</a:t>
            </a:r>
            <a:endParaRPr sz="1600"/>
          </a:p>
          <a:p>
            <a:pPr indent="-323850" lvl="0" marL="457200" rtl="0" algn="l">
              <a:lnSpc>
                <a:spcPct val="115000"/>
              </a:lnSpc>
              <a:spcBef>
                <a:spcPts val="1000"/>
              </a:spcBef>
              <a:spcAft>
                <a:spcPts val="0"/>
              </a:spcAft>
              <a:buSzPts val="1500"/>
              <a:buFont typeface="Nunito"/>
              <a:buAutoNum type="arabicPeriod"/>
            </a:pPr>
            <a:r>
              <a:rPr b="1" lang="en-US" sz="1600"/>
              <a:t>Action Oriented: </a:t>
            </a:r>
            <a:r>
              <a:rPr lang="en-US" sz="1600"/>
              <a:t>Internal inventory locations should drive action for stock that is not yet ready for customers</a:t>
            </a:r>
            <a:endParaRPr sz="1600"/>
          </a:p>
          <a:p>
            <a:pPr indent="-323850" lvl="0" marL="457200" rtl="0" algn="l">
              <a:lnSpc>
                <a:spcPct val="115000"/>
              </a:lnSpc>
              <a:spcBef>
                <a:spcPts val="1000"/>
              </a:spcBef>
              <a:spcAft>
                <a:spcPts val="0"/>
              </a:spcAft>
              <a:buSzPts val="1500"/>
              <a:buFont typeface="Nunito"/>
              <a:buAutoNum type="arabicPeriod"/>
            </a:pPr>
            <a:r>
              <a:rPr b="1" lang="en-US" sz="1600"/>
              <a:t>Intuitive: </a:t>
            </a:r>
            <a:r>
              <a:rPr lang="en-US" sz="1600"/>
              <a:t>locations should have clear, simple naming conventions</a:t>
            </a:r>
            <a:endParaRPr sz="1600"/>
          </a:p>
          <a:p>
            <a:pPr indent="0" lvl="0" marL="0" rtl="0" algn="l">
              <a:lnSpc>
                <a:spcPct val="115000"/>
              </a:lnSpc>
              <a:spcBef>
                <a:spcPts val="1000"/>
              </a:spcBef>
              <a:spcAft>
                <a:spcPts val="1000"/>
              </a:spcAft>
              <a:buNone/>
            </a:pPr>
            <a:r>
              <a:t/>
            </a:r>
            <a:endParaRPr b="1" sz="1600"/>
          </a:p>
        </p:txBody>
      </p:sp>
      <p:sp>
        <p:nvSpPr>
          <p:cNvPr id="189" name="Google Shape;189;p22"/>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3"/>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Baseline</a:t>
            </a:r>
            <a:endParaRPr/>
          </a:p>
        </p:txBody>
      </p:sp>
      <p:sp>
        <p:nvSpPr>
          <p:cNvPr id="196" name="Google Shape;196;p23"/>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Where are we now?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4"/>
          <p:cNvSpPr txBox="1"/>
          <p:nvPr>
            <p:ph idx="1" type="subTitle"/>
          </p:nvPr>
        </p:nvSpPr>
        <p:spPr>
          <a:xfrm>
            <a:off x="194725" y="1056175"/>
            <a:ext cx="6594300" cy="5259000"/>
          </a:xfrm>
          <a:prstGeom prst="rect">
            <a:avLst/>
          </a:prstGeom>
        </p:spPr>
        <p:txBody>
          <a:bodyPr anchorCtr="0" anchor="t" bIns="45700" lIns="91425" spcFirstLastPara="1" rIns="91425" wrap="square" tIns="45700">
            <a:noAutofit/>
          </a:bodyPr>
          <a:lstStyle/>
          <a:p>
            <a:pPr indent="-342900" lvl="0" marL="457200" rtl="0" algn="l">
              <a:lnSpc>
                <a:spcPct val="115000"/>
              </a:lnSpc>
              <a:spcBef>
                <a:spcPts val="1000"/>
              </a:spcBef>
              <a:spcAft>
                <a:spcPts val="0"/>
              </a:spcAft>
              <a:buSzPts val="1800"/>
              <a:buChar char="•"/>
            </a:pPr>
            <a:r>
              <a:rPr b="1" lang="en-US" sz="1800"/>
              <a:t>Warehouses </a:t>
            </a:r>
            <a:r>
              <a:rPr lang="en-US" sz="1800"/>
              <a:t>are the largest physical stock-keeping area </a:t>
            </a:r>
            <a:endParaRPr sz="1800"/>
          </a:p>
          <a:p>
            <a:pPr indent="-342900" lvl="0" marL="457200" rtl="0" algn="l">
              <a:lnSpc>
                <a:spcPct val="115000"/>
              </a:lnSpc>
              <a:spcBef>
                <a:spcPts val="1000"/>
              </a:spcBef>
              <a:spcAft>
                <a:spcPts val="0"/>
              </a:spcAft>
              <a:buSzPts val="1800"/>
              <a:buChar char="•"/>
            </a:pPr>
            <a:r>
              <a:rPr b="1" lang="en-US" sz="1800"/>
              <a:t>Locations</a:t>
            </a:r>
            <a:r>
              <a:rPr lang="en-US" sz="1800"/>
              <a:t> are smaller stock-keeping areas that can be placed within Warehouses or elsewhere</a:t>
            </a:r>
            <a:endParaRPr sz="1800"/>
          </a:p>
          <a:p>
            <a:pPr indent="-342900" lvl="0" marL="457200" rtl="0" algn="l">
              <a:lnSpc>
                <a:spcPct val="115000"/>
              </a:lnSpc>
              <a:spcBef>
                <a:spcPts val="1000"/>
              </a:spcBef>
              <a:spcAft>
                <a:spcPts val="0"/>
              </a:spcAft>
              <a:buSzPts val="1800"/>
              <a:buChar char="•"/>
            </a:pPr>
            <a:r>
              <a:rPr lang="en-US" sz="1800"/>
              <a:t>There are 3 types of Locations:</a:t>
            </a:r>
            <a:endParaRPr sz="1800"/>
          </a:p>
          <a:p>
            <a:pPr indent="-342900" lvl="1" marL="914400" rtl="0" algn="l">
              <a:lnSpc>
                <a:spcPct val="115000"/>
              </a:lnSpc>
              <a:spcBef>
                <a:spcPts val="1000"/>
              </a:spcBef>
              <a:spcAft>
                <a:spcPts val="0"/>
              </a:spcAft>
              <a:buSzPts val="1800"/>
              <a:buFont typeface="Nunito"/>
              <a:buAutoNum type="alphaLcPeriod"/>
            </a:pPr>
            <a:r>
              <a:rPr b="1" lang="en-US" sz="1800"/>
              <a:t>Physical: </a:t>
            </a:r>
            <a:r>
              <a:rPr lang="en-US" sz="1800"/>
              <a:t>areas of Warehouses that KOKO owns (eg, loading bay, service center, shelves, etc.)</a:t>
            </a:r>
            <a:endParaRPr sz="1800"/>
          </a:p>
          <a:p>
            <a:pPr indent="-342900" lvl="1" marL="914400" rtl="0" algn="l">
              <a:lnSpc>
                <a:spcPct val="115000"/>
              </a:lnSpc>
              <a:spcBef>
                <a:spcPts val="1000"/>
              </a:spcBef>
              <a:spcAft>
                <a:spcPts val="0"/>
              </a:spcAft>
              <a:buSzPts val="1800"/>
              <a:buFont typeface="Nunito"/>
              <a:buAutoNum type="alphaLcPeriod"/>
            </a:pPr>
            <a:r>
              <a:rPr b="1" lang="en-US" sz="1800"/>
              <a:t>Partner: </a:t>
            </a:r>
            <a:r>
              <a:rPr lang="en-US" sz="1800"/>
              <a:t>areas of Warehouses that someone else owns (eg, customers, vendors, or other partners)</a:t>
            </a:r>
            <a:endParaRPr sz="1800"/>
          </a:p>
          <a:p>
            <a:pPr indent="-342900" lvl="1" marL="914400" rtl="0" algn="l">
              <a:lnSpc>
                <a:spcPct val="115000"/>
              </a:lnSpc>
              <a:spcBef>
                <a:spcPts val="1000"/>
              </a:spcBef>
              <a:spcAft>
                <a:spcPts val="0"/>
              </a:spcAft>
              <a:buSzPts val="1800"/>
              <a:buFont typeface="Nunito"/>
              <a:buAutoNum type="alphaLcPeriod"/>
            </a:pPr>
            <a:r>
              <a:rPr b="1" lang="en-US" sz="1800"/>
              <a:t>Virtual: </a:t>
            </a:r>
            <a:r>
              <a:rPr lang="en-US" sz="1800"/>
              <a:t>areas for Products that do not currently reside in a warehouse (eg, lost or in transit)</a:t>
            </a:r>
            <a:endParaRPr sz="1800"/>
          </a:p>
          <a:p>
            <a:pPr indent="-342900" lvl="0" marL="457200" rtl="0" algn="l">
              <a:lnSpc>
                <a:spcPct val="115000"/>
              </a:lnSpc>
              <a:spcBef>
                <a:spcPts val="1000"/>
              </a:spcBef>
              <a:spcAft>
                <a:spcPts val="0"/>
              </a:spcAft>
              <a:buSzPts val="1800"/>
              <a:buChar char="•"/>
            </a:pPr>
            <a:r>
              <a:rPr b="1" lang="en-US" sz="1800"/>
              <a:t>Products </a:t>
            </a:r>
            <a:r>
              <a:rPr lang="en-US" sz="1800"/>
              <a:t>are stock-keeping units (SKUs) (eg, Cooker Kit)</a:t>
            </a:r>
            <a:endParaRPr sz="1800"/>
          </a:p>
          <a:p>
            <a:pPr indent="-342900" lvl="0" marL="457200" rtl="0" algn="l">
              <a:lnSpc>
                <a:spcPct val="115000"/>
              </a:lnSpc>
              <a:spcBef>
                <a:spcPts val="1000"/>
              </a:spcBef>
              <a:spcAft>
                <a:spcPts val="1000"/>
              </a:spcAft>
              <a:buSzPts val="1800"/>
              <a:buChar char="•"/>
            </a:pPr>
            <a:r>
              <a:rPr b="1" lang="en-US" sz="1800"/>
              <a:t>Units </a:t>
            </a:r>
            <a:r>
              <a:rPr lang="en-US" sz="1800"/>
              <a:t>are each individual Product (eg, Serial 200028515)</a:t>
            </a:r>
            <a:endParaRPr sz="1800"/>
          </a:p>
        </p:txBody>
      </p:sp>
      <p:sp>
        <p:nvSpPr>
          <p:cNvPr id="203" name="Google Shape;203;p2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sz="2800">
                <a:latin typeface="Nunito"/>
                <a:ea typeface="Nunito"/>
                <a:cs typeface="Nunito"/>
                <a:sym typeface="Nunito"/>
              </a:rPr>
              <a:t>Baseline | Current software architecture</a:t>
            </a:r>
            <a:endParaRPr b="1">
              <a:latin typeface="Nunito"/>
              <a:ea typeface="Nunito"/>
              <a:cs typeface="Nunito"/>
              <a:sym typeface="Nunito"/>
            </a:endParaRPr>
          </a:p>
        </p:txBody>
      </p:sp>
      <p:sp>
        <p:nvSpPr>
          <p:cNvPr id="204" name="Google Shape;204;p24"/>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05" name="Google Shape;205;p24"/>
          <p:cNvSpPr/>
          <p:nvPr/>
        </p:nvSpPr>
        <p:spPr>
          <a:xfrm>
            <a:off x="7242825" y="1282800"/>
            <a:ext cx="4800600" cy="443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600">
                <a:latin typeface="Nunito"/>
                <a:ea typeface="Nunito"/>
                <a:cs typeface="Nunito"/>
                <a:sym typeface="Nunito"/>
              </a:rPr>
              <a:t>Illustrative KOKO Location Setup</a:t>
            </a:r>
            <a:endParaRPr b="1" i="1" sz="1600">
              <a:latin typeface="Nunito"/>
              <a:ea typeface="Nunito"/>
              <a:cs typeface="Nunito"/>
              <a:sym typeface="Nunito"/>
            </a:endParaRPr>
          </a:p>
        </p:txBody>
      </p:sp>
      <p:sp>
        <p:nvSpPr>
          <p:cNvPr id="206" name="Google Shape;206;p24"/>
          <p:cNvSpPr/>
          <p:nvPr/>
        </p:nvSpPr>
        <p:spPr>
          <a:xfrm>
            <a:off x="7242825" y="1904475"/>
            <a:ext cx="4800600" cy="27036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Nunito"/>
                <a:ea typeface="Nunito"/>
                <a:cs typeface="Nunito"/>
                <a:sym typeface="Nunito"/>
              </a:rPr>
              <a:t>Baba Dogo Main Warehouse</a:t>
            </a:r>
            <a:endParaRPr b="1">
              <a:latin typeface="Nunito"/>
              <a:ea typeface="Nunito"/>
              <a:cs typeface="Nunito"/>
              <a:sym typeface="Nunito"/>
            </a:endParaRPr>
          </a:p>
        </p:txBody>
      </p:sp>
      <p:sp>
        <p:nvSpPr>
          <p:cNvPr id="207" name="Google Shape;207;p24"/>
          <p:cNvSpPr/>
          <p:nvPr/>
        </p:nvSpPr>
        <p:spPr>
          <a:xfrm>
            <a:off x="7371150" y="2348500"/>
            <a:ext cx="2195400" cy="6018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latin typeface="Nunito"/>
                <a:ea typeface="Nunito"/>
                <a:cs typeface="Nunito"/>
                <a:sym typeface="Nunito"/>
              </a:rPr>
              <a:t>Physical </a:t>
            </a:r>
            <a:r>
              <a:rPr b="1" lang="en-US">
                <a:latin typeface="Nunito"/>
                <a:ea typeface="Nunito"/>
                <a:cs typeface="Nunito"/>
                <a:sym typeface="Nunito"/>
              </a:rPr>
              <a:t>Location:</a:t>
            </a:r>
            <a:endParaRPr b="1">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Loading Bay</a:t>
            </a:r>
            <a:endParaRPr>
              <a:latin typeface="Nunito"/>
              <a:ea typeface="Nunito"/>
              <a:cs typeface="Nunito"/>
              <a:sym typeface="Nunito"/>
            </a:endParaRPr>
          </a:p>
        </p:txBody>
      </p:sp>
      <p:sp>
        <p:nvSpPr>
          <p:cNvPr id="208" name="Google Shape;208;p24"/>
          <p:cNvSpPr/>
          <p:nvPr/>
        </p:nvSpPr>
        <p:spPr>
          <a:xfrm>
            <a:off x="7371150" y="3121467"/>
            <a:ext cx="2195400" cy="6018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dk1"/>
                </a:solidFill>
                <a:latin typeface="Nunito"/>
                <a:ea typeface="Nunito"/>
                <a:cs typeface="Nunito"/>
                <a:sym typeface="Nunito"/>
              </a:rPr>
              <a:t>Physical Location:</a:t>
            </a:r>
            <a:endParaRPr b="1">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Shelves - Ready</a:t>
            </a:r>
            <a:endParaRPr>
              <a:solidFill>
                <a:schemeClr val="dk1"/>
              </a:solidFill>
              <a:latin typeface="Nunito"/>
              <a:ea typeface="Nunito"/>
              <a:cs typeface="Nunito"/>
              <a:sym typeface="Nunito"/>
            </a:endParaRPr>
          </a:p>
        </p:txBody>
      </p:sp>
      <p:sp>
        <p:nvSpPr>
          <p:cNvPr id="209" name="Google Shape;209;p24"/>
          <p:cNvSpPr/>
          <p:nvPr/>
        </p:nvSpPr>
        <p:spPr>
          <a:xfrm>
            <a:off x="7371150" y="3894433"/>
            <a:ext cx="2195400" cy="6018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a:solidFill>
                  <a:schemeClr val="dk1"/>
                </a:solidFill>
                <a:latin typeface="Nunito"/>
                <a:ea typeface="Nunito"/>
                <a:cs typeface="Nunito"/>
                <a:sym typeface="Nunito"/>
              </a:rPr>
              <a:t>Physical Location:</a:t>
            </a:r>
            <a:endParaRPr b="1">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Shelves - Not Ready</a:t>
            </a:r>
            <a:endParaRPr>
              <a:latin typeface="Nunito"/>
              <a:ea typeface="Nunito"/>
              <a:cs typeface="Nunito"/>
              <a:sym typeface="Nunito"/>
            </a:endParaRPr>
          </a:p>
        </p:txBody>
      </p:sp>
      <p:sp>
        <p:nvSpPr>
          <p:cNvPr id="210" name="Google Shape;210;p24"/>
          <p:cNvSpPr/>
          <p:nvPr/>
        </p:nvSpPr>
        <p:spPr>
          <a:xfrm>
            <a:off x="7371150" y="4786050"/>
            <a:ext cx="2195400" cy="6018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latin typeface="Nunito"/>
                <a:ea typeface="Nunito"/>
                <a:cs typeface="Nunito"/>
                <a:sym typeface="Nunito"/>
              </a:rPr>
              <a:t>Virtual </a:t>
            </a:r>
            <a:r>
              <a:rPr b="1" lang="en-US">
                <a:latin typeface="Nunito"/>
                <a:ea typeface="Nunito"/>
                <a:cs typeface="Nunito"/>
                <a:sym typeface="Nunito"/>
              </a:rPr>
              <a:t>Location:</a:t>
            </a:r>
            <a:endParaRPr b="1">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In Transit to Agent</a:t>
            </a:r>
            <a:endParaRPr>
              <a:latin typeface="Nunito"/>
              <a:ea typeface="Nunito"/>
              <a:cs typeface="Nunito"/>
              <a:sym typeface="Nunito"/>
            </a:endParaRPr>
          </a:p>
        </p:txBody>
      </p:sp>
      <p:sp>
        <p:nvSpPr>
          <p:cNvPr id="211" name="Google Shape;211;p24"/>
          <p:cNvSpPr/>
          <p:nvPr/>
        </p:nvSpPr>
        <p:spPr>
          <a:xfrm>
            <a:off x="9747680" y="2348500"/>
            <a:ext cx="2195400" cy="6018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a:solidFill>
                  <a:schemeClr val="dk1"/>
                </a:solidFill>
                <a:latin typeface="Nunito"/>
                <a:ea typeface="Nunito"/>
                <a:cs typeface="Nunito"/>
                <a:sym typeface="Nunito"/>
              </a:rPr>
              <a:t>Physical Location:</a:t>
            </a:r>
            <a:endParaRPr b="1">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Service Area - Pending</a:t>
            </a:r>
            <a:endParaRPr>
              <a:latin typeface="Nunito"/>
              <a:ea typeface="Nunito"/>
              <a:cs typeface="Nunito"/>
              <a:sym typeface="Nunito"/>
            </a:endParaRPr>
          </a:p>
        </p:txBody>
      </p:sp>
      <p:sp>
        <p:nvSpPr>
          <p:cNvPr id="212" name="Google Shape;212;p24"/>
          <p:cNvSpPr/>
          <p:nvPr/>
        </p:nvSpPr>
        <p:spPr>
          <a:xfrm>
            <a:off x="9747680" y="3121467"/>
            <a:ext cx="2195400" cy="6018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a:solidFill>
                  <a:schemeClr val="dk1"/>
                </a:solidFill>
                <a:latin typeface="Nunito"/>
                <a:ea typeface="Nunito"/>
                <a:cs typeface="Nunito"/>
                <a:sym typeface="Nunito"/>
              </a:rPr>
              <a:t>Physical Location:</a:t>
            </a:r>
            <a:endParaRPr b="1">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Service Area - Ready</a:t>
            </a:r>
            <a:endParaRPr>
              <a:latin typeface="Nunito"/>
              <a:ea typeface="Nunito"/>
              <a:cs typeface="Nunito"/>
              <a:sym typeface="Nunito"/>
            </a:endParaRPr>
          </a:p>
        </p:txBody>
      </p:sp>
      <p:sp>
        <p:nvSpPr>
          <p:cNvPr id="213" name="Google Shape;213;p24"/>
          <p:cNvSpPr/>
          <p:nvPr/>
        </p:nvSpPr>
        <p:spPr>
          <a:xfrm>
            <a:off x="9747680" y="3894433"/>
            <a:ext cx="2195400" cy="6018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a:solidFill>
                  <a:schemeClr val="dk1"/>
                </a:solidFill>
                <a:latin typeface="Nunito"/>
                <a:ea typeface="Nunito"/>
                <a:cs typeface="Nunito"/>
                <a:sym typeface="Nunito"/>
              </a:rPr>
              <a:t>Physical Location:</a:t>
            </a:r>
            <a:endParaRPr b="1">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Service Area - Failed QC</a:t>
            </a:r>
            <a:endParaRPr>
              <a:latin typeface="Nunito"/>
              <a:ea typeface="Nunito"/>
              <a:cs typeface="Nunito"/>
              <a:sym typeface="Nunito"/>
            </a:endParaRPr>
          </a:p>
        </p:txBody>
      </p:sp>
      <p:sp>
        <p:nvSpPr>
          <p:cNvPr id="214" name="Google Shape;214;p24"/>
          <p:cNvSpPr/>
          <p:nvPr/>
        </p:nvSpPr>
        <p:spPr>
          <a:xfrm>
            <a:off x="9747663" y="4786050"/>
            <a:ext cx="2195400" cy="6018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a:solidFill>
                  <a:schemeClr val="dk1"/>
                </a:solidFill>
                <a:latin typeface="Nunito"/>
                <a:ea typeface="Nunito"/>
                <a:cs typeface="Nunito"/>
                <a:sym typeface="Nunito"/>
              </a:rPr>
              <a:t>Virtual Location:</a:t>
            </a:r>
            <a:endParaRPr b="1">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Missing</a:t>
            </a:r>
            <a:endParaRPr>
              <a:latin typeface="Nunito"/>
              <a:ea typeface="Nunito"/>
              <a:cs typeface="Nunito"/>
              <a:sym typeface="Nunito"/>
            </a:endParaRPr>
          </a:p>
        </p:txBody>
      </p:sp>
      <p:sp>
        <p:nvSpPr>
          <p:cNvPr id="215" name="Google Shape;215;p24"/>
          <p:cNvSpPr/>
          <p:nvPr/>
        </p:nvSpPr>
        <p:spPr>
          <a:xfrm>
            <a:off x="7371150" y="5565825"/>
            <a:ext cx="2195400" cy="6018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latin typeface="Nunito"/>
                <a:ea typeface="Nunito"/>
                <a:cs typeface="Nunito"/>
                <a:sym typeface="Nunito"/>
              </a:rPr>
              <a:t>Virtual Location:</a:t>
            </a:r>
            <a:endParaRPr b="1">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In Transit to BDMW</a:t>
            </a:r>
            <a:endParaRPr>
              <a:latin typeface="Nunito"/>
              <a:ea typeface="Nunito"/>
              <a:cs typeface="Nunito"/>
              <a:sym typeface="Nunito"/>
            </a:endParaRPr>
          </a:p>
        </p:txBody>
      </p:sp>
      <p:sp>
        <p:nvSpPr>
          <p:cNvPr id="216" name="Google Shape;216;p24"/>
          <p:cNvSpPr/>
          <p:nvPr/>
        </p:nvSpPr>
        <p:spPr>
          <a:xfrm>
            <a:off x="9747663" y="5565813"/>
            <a:ext cx="2195400" cy="6018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dk1"/>
                </a:solidFill>
                <a:latin typeface="Nunito"/>
                <a:ea typeface="Nunito"/>
                <a:cs typeface="Nunito"/>
                <a:sym typeface="Nunito"/>
              </a:rPr>
              <a:t>Virtual Location:</a:t>
            </a:r>
            <a:endParaRPr b="1">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Written Off</a:t>
            </a:r>
            <a:endParaRPr>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5"/>
          <p:cNvSpPr txBox="1"/>
          <p:nvPr>
            <p:ph idx="1" type="subTitle"/>
          </p:nvPr>
        </p:nvSpPr>
        <p:spPr>
          <a:xfrm>
            <a:off x="194725" y="1056175"/>
            <a:ext cx="11782800" cy="4824900"/>
          </a:xfrm>
          <a:prstGeom prst="rect">
            <a:avLst/>
          </a:prstGeom>
        </p:spPr>
        <p:txBody>
          <a:bodyPr anchorCtr="0" anchor="t" bIns="45700" lIns="91425" spcFirstLastPara="1" rIns="91425" wrap="square" tIns="45700">
            <a:noAutofit/>
          </a:bodyPr>
          <a:lstStyle/>
          <a:p>
            <a:pPr indent="0" lvl="0" marL="0" rtl="0" algn="l">
              <a:lnSpc>
                <a:spcPct val="115000"/>
              </a:lnSpc>
              <a:spcBef>
                <a:spcPts val="1000"/>
              </a:spcBef>
              <a:spcAft>
                <a:spcPts val="0"/>
              </a:spcAft>
              <a:buNone/>
            </a:pPr>
            <a:r>
              <a:rPr b="1" lang="en-US" sz="1800"/>
              <a:t>There are two main categories of inventory movement operations:</a:t>
            </a:r>
            <a:endParaRPr b="1" sz="1800"/>
          </a:p>
          <a:p>
            <a:pPr indent="-342900" lvl="0" marL="457200" rtl="0" algn="l">
              <a:lnSpc>
                <a:spcPct val="115000"/>
              </a:lnSpc>
              <a:spcBef>
                <a:spcPts val="2000"/>
              </a:spcBef>
              <a:spcAft>
                <a:spcPts val="0"/>
              </a:spcAft>
              <a:buSzPts val="1800"/>
              <a:buAutoNum type="arabicPeriod"/>
            </a:pPr>
            <a:r>
              <a:rPr b="1" lang="en-US" sz="1800"/>
              <a:t>Manufacturing, Shipment, &amp; Initial Delivery to Warehouse: </a:t>
            </a:r>
            <a:r>
              <a:rPr lang="en-US" sz="1800"/>
              <a:t>to create &amp; receive new units</a:t>
            </a:r>
            <a:endParaRPr sz="1800"/>
          </a:p>
          <a:p>
            <a:pPr indent="-342900" lvl="1" marL="914400" rtl="0" algn="l">
              <a:lnSpc>
                <a:spcPct val="115000"/>
              </a:lnSpc>
              <a:spcBef>
                <a:spcPts val="2000"/>
              </a:spcBef>
              <a:spcAft>
                <a:spcPts val="0"/>
              </a:spcAft>
              <a:buSzPts val="1800"/>
              <a:buFont typeface="Nunito"/>
              <a:buChar char="•"/>
            </a:pPr>
            <a:r>
              <a:rPr lang="en-US"/>
              <a:t>Mix of manual &amp; automated processes</a:t>
            </a:r>
            <a:endParaRPr/>
          </a:p>
          <a:p>
            <a:pPr indent="-342900" lvl="1" marL="914400" rtl="0" algn="l">
              <a:lnSpc>
                <a:spcPct val="115000"/>
              </a:lnSpc>
              <a:spcBef>
                <a:spcPts val="2000"/>
              </a:spcBef>
              <a:spcAft>
                <a:spcPts val="0"/>
              </a:spcAft>
              <a:buSzPts val="1800"/>
              <a:buFont typeface="Nunito"/>
              <a:buChar char="•"/>
            </a:pPr>
            <a:r>
              <a:rPr lang="en-US"/>
              <a:t>Split between </a:t>
            </a:r>
            <a:r>
              <a:rPr b="1" lang="en-US">
                <a:solidFill>
                  <a:srgbClr val="0B5394"/>
                </a:solidFill>
              </a:rPr>
              <a:t>KNK ERP</a:t>
            </a:r>
            <a:r>
              <a:rPr lang="en-US"/>
              <a:t> &amp; </a:t>
            </a:r>
            <a:r>
              <a:rPr b="1" lang="en-US">
                <a:solidFill>
                  <a:srgbClr val="85200C"/>
                </a:solidFill>
              </a:rPr>
              <a:t>Saarus ERP</a:t>
            </a:r>
            <a:r>
              <a:rPr lang="en-US"/>
              <a:t> systems, with some steps </a:t>
            </a:r>
            <a:r>
              <a:rPr b="1" lang="en-US">
                <a:solidFill>
                  <a:srgbClr val="666666"/>
                </a:solidFill>
              </a:rPr>
              <a:t>off system</a:t>
            </a:r>
            <a:endParaRPr b="1" sz="1800">
              <a:solidFill>
                <a:srgbClr val="666666"/>
              </a:solidFill>
            </a:endParaRPr>
          </a:p>
          <a:p>
            <a:pPr indent="-342900" lvl="0" marL="457200" rtl="0" algn="l">
              <a:lnSpc>
                <a:spcPct val="115000"/>
              </a:lnSpc>
              <a:spcBef>
                <a:spcPts val="2000"/>
              </a:spcBef>
              <a:spcAft>
                <a:spcPts val="0"/>
              </a:spcAft>
              <a:buSzPts val="1800"/>
              <a:buAutoNum type="arabicPeriod"/>
            </a:pPr>
            <a:r>
              <a:rPr b="1" lang="en-US" sz="1800"/>
              <a:t>Internal Transfers: </a:t>
            </a:r>
            <a:r>
              <a:rPr lang="en-US" sz="1800"/>
              <a:t>to move existing units within warehouses or out to agents and customers</a:t>
            </a:r>
            <a:endParaRPr sz="1800"/>
          </a:p>
          <a:p>
            <a:pPr indent="-342900" lvl="1" marL="914400" rtl="0" algn="l">
              <a:lnSpc>
                <a:spcPct val="115000"/>
              </a:lnSpc>
              <a:spcBef>
                <a:spcPts val="2000"/>
              </a:spcBef>
              <a:spcAft>
                <a:spcPts val="0"/>
              </a:spcAft>
              <a:buSzPts val="1800"/>
              <a:buFont typeface="Nunito"/>
              <a:buChar char="•"/>
            </a:pPr>
            <a:r>
              <a:rPr lang="en-US"/>
              <a:t>Mix of manual &amp; automated processes</a:t>
            </a:r>
            <a:endParaRPr/>
          </a:p>
          <a:p>
            <a:pPr indent="-355600" lvl="1" marL="914400" rtl="0" algn="l">
              <a:lnSpc>
                <a:spcPct val="115000"/>
              </a:lnSpc>
              <a:spcBef>
                <a:spcPts val="2000"/>
              </a:spcBef>
              <a:spcAft>
                <a:spcPts val="2000"/>
              </a:spcAft>
              <a:buSzPts val="2000"/>
              <a:buFont typeface="Nunito"/>
              <a:buChar char="•"/>
            </a:pPr>
            <a:r>
              <a:rPr lang="en-US"/>
              <a:t>Some processes captured on </a:t>
            </a:r>
            <a:r>
              <a:rPr b="1" lang="en-US">
                <a:solidFill>
                  <a:srgbClr val="0B5394"/>
                </a:solidFill>
              </a:rPr>
              <a:t>KNK ERP</a:t>
            </a:r>
            <a:r>
              <a:rPr b="1" lang="en-US">
                <a:solidFill>
                  <a:srgbClr val="1155CC"/>
                </a:solidFill>
              </a:rPr>
              <a:t> </a:t>
            </a:r>
            <a:r>
              <a:rPr lang="en-US"/>
              <a:t>while </a:t>
            </a:r>
            <a:r>
              <a:rPr lang="en-US"/>
              <a:t>other steps occur </a:t>
            </a:r>
            <a:r>
              <a:rPr b="1" lang="en-US">
                <a:solidFill>
                  <a:srgbClr val="666666"/>
                </a:solidFill>
              </a:rPr>
              <a:t>off system</a:t>
            </a:r>
            <a:endParaRPr sz="1800"/>
          </a:p>
        </p:txBody>
      </p:sp>
      <p:sp>
        <p:nvSpPr>
          <p:cNvPr id="223" name="Google Shape;223;p2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sz="2800">
                <a:latin typeface="Nunito"/>
                <a:ea typeface="Nunito"/>
                <a:cs typeface="Nunito"/>
                <a:sym typeface="Nunito"/>
              </a:rPr>
              <a:t>Baseline | Current inventory movement operations</a:t>
            </a:r>
            <a:endParaRPr b="1">
              <a:latin typeface="Nunito"/>
              <a:ea typeface="Nunito"/>
              <a:cs typeface="Nunito"/>
              <a:sym typeface="Nunito"/>
            </a:endParaRPr>
          </a:p>
        </p:txBody>
      </p:sp>
      <p:sp>
        <p:nvSpPr>
          <p:cNvPr id="224" name="Google Shape;224;p25"/>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6"/>
          <p:cNvSpPr txBox="1"/>
          <p:nvPr>
            <p:ph idx="1" type="subTitle"/>
          </p:nvPr>
        </p:nvSpPr>
        <p:spPr>
          <a:xfrm>
            <a:off x="194725" y="1056175"/>
            <a:ext cx="11782800" cy="530100"/>
          </a:xfrm>
          <a:prstGeom prst="rect">
            <a:avLst/>
          </a:prstGeom>
        </p:spPr>
        <p:txBody>
          <a:bodyPr anchorCtr="0" anchor="t" bIns="45700" lIns="91425" spcFirstLastPara="1" rIns="91425" wrap="square" tIns="45700">
            <a:noAutofit/>
          </a:bodyPr>
          <a:lstStyle/>
          <a:p>
            <a:pPr indent="0" lvl="0" marL="0" rtl="0" algn="l">
              <a:lnSpc>
                <a:spcPct val="115000"/>
              </a:lnSpc>
              <a:spcBef>
                <a:spcPts val="1000"/>
              </a:spcBef>
              <a:spcAft>
                <a:spcPts val="0"/>
              </a:spcAft>
              <a:buNone/>
            </a:pPr>
            <a:r>
              <a:rPr b="1" lang="en-US" sz="1800"/>
              <a:t>Manufacturing, Shipment, &amp; Initial Delivery to Warehouse [</a:t>
            </a:r>
            <a:r>
              <a:rPr b="1" lang="en-US" sz="1800">
                <a:solidFill>
                  <a:srgbClr val="0B5394"/>
                </a:solidFill>
              </a:rPr>
              <a:t>KNK ERP</a:t>
            </a:r>
            <a:r>
              <a:rPr lang="en-US" sz="1800"/>
              <a:t>, </a:t>
            </a:r>
            <a:r>
              <a:rPr b="1" lang="en-US" sz="1800">
                <a:solidFill>
                  <a:srgbClr val="85200C"/>
                </a:solidFill>
              </a:rPr>
              <a:t>Saarus ERP</a:t>
            </a:r>
            <a:r>
              <a:rPr lang="en-US" sz="1800"/>
              <a:t>, </a:t>
            </a:r>
            <a:r>
              <a:rPr b="1" lang="en-US" sz="1800">
                <a:solidFill>
                  <a:srgbClr val="666666"/>
                </a:solidFill>
              </a:rPr>
              <a:t>off system</a:t>
            </a:r>
            <a:r>
              <a:rPr b="1" lang="en-US" sz="1800"/>
              <a:t>]</a:t>
            </a:r>
            <a:endParaRPr b="1" sz="1800">
              <a:solidFill>
                <a:srgbClr val="666666"/>
              </a:solidFill>
            </a:endParaRPr>
          </a:p>
          <a:p>
            <a:pPr indent="0" lvl="0" marL="0" rtl="0" algn="l">
              <a:lnSpc>
                <a:spcPct val="115000"/>
              </a:lnSpc>
              <a:spcBef>
                <a:spcPts val="1000"/>
              </a:spcBef>
              <a:spcAft>
                <a:spcPts val="1000"/>
              </a:spcAft>
              <a:buNone/>
            </a:pPr>
            <a:r>
              <a:t/>
            </a:r>
            <a:endParaRPr b="1" sz="1800">
              <a:solidFill>
                <a:srgbClr val="666666"/>
              </a:solidFill>
            </a:endParaRPr>
          </a:p>
        </p:txBody>
      </p:sp>
      <p:sp>
        <p:nvSpPr>
          <p:cNvPr id="231" name="Google Shape;231;p2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sz="2800">
                <a:latin typeface="Nunito"/>
                <a:ea typeface="Nunito"/>
                <a:cs typeface="Nunito"/>
                <a:sym typeface="Nunito"/>
              </a:rPr>
              <a:t>Baseline | </a:t>
            </a:r>
            <a:r>
              <a:rPr b="1" lang="en-US" sz="2800">
                <a:latin typeface="Nunito"/>
                <a:ea typeface="Nunito"/>
                <a:cs typeface="Nunito"/>
                <a:sym typeface="Nunito"/>
              </a:rPr>
              <a:t>Manufacturing, shipment, &amp; delivery to warehouse</a:t>
            </a:r>
            <a:endParaRPr b="1">
              <a:latin typeface="Nunito"/>
              <a:ea typeface="Nunito"/>
              <a:cs typeface="Nunito"/>
              <a:sym typeface="Nunito"/>
            </a:endParaRPr>
          </a:p>
        </p:txBody>
      </p:sp>
      <p:sp>
        <p:nvSpPr>
          <p:cNvPr id="232" name="Google Shape;232;p26"/>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33" name="Google Shape;233;p26"/>
          <p:cNvSpPr txBox="1"/>
          <p:nvPr/>
        </p:nvSpPr>
        <p:spPr>
          <a:xfrm>
            <a:off x="321725" y="1690900"/>
            <a:ext cx="1535400" cy="2743200"/>
          </a:xfrm>
          <a:prstGeom prst="rect">
            <a:avLst/>
          </a:prstGeom>
          <a:solidFill>
            <a:srgbClr val="99999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rgbClr val="FFFFFF"/>
                </a:solidFill>
                <a:latin typeface="Nunito"/>
                <a:ea typeface="Nunito"/>
                <a:cs typeface="Nunito"/>
                <a:sym typeface="Nunito"/>
              </a:rPr>
              <a:t>Saarus Team </a:t>
            </a:r>
            <a:r>
              <a:rPr lang="en-US" sz="1600">
                <a:solidFill>
                  <a:srgbClr val="FFFFFF"/>
                </a:solidFill>
                <a:latin typeface="Nunito"/>
                <a:ea typeface="Nunito"/>
                <a:cs typeface="Nunito"/>
                <a:sym typeface="Nunito"/>
              </a:rPr>
              <a:t>manufactures &amp; QCs new Cooker Kits</a:t>
            </a:r>
            <a:endParaRPr sz="1600">
              <a:solidFill>
                <a:srgbClr val="FFFFFF"/>
              </a:solidFill>
              <a:latin typeface="Nunito"/>
              <a:ea typeface="Nunito"/>
              <a:cs typeface="Nunito"/>
              <a:sym typeface="Nunito"/>
            </a:endParaRPr>
          </a:p>
        </p:txBody>
      </p:sp>
      <p:sp>
        <p:nvSpPr>
          <p:cNvPr id="234" name="Google Shape;234;p26"/>
          <p:cNvSpPr txBox="1"/>
          <p:nvPr/>
        </p:nvSpPr>
        <p:spPr>
          <a:xfrm>
            <a:off x="2345796" y="1690900"/>
            <a:ext cx="1535400" cy="2743200"/>
          </a:xfrm>
          <a:prstGeom prst="rect">
            <a:avLst/>
          </a:prstGeom>
          <a:solidFill>
            <a:srgbClr val="85200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600">
                <a:solidFill>
                  <a:srgbClr val="FFFFFF"/>
                </a:solidFill>
                <a:latin typeface="Nunito"/>
                <a:ea typeface="Nunito"/>
                <a:cs typeface="Nunito"/>
                <a:sym typeface="Nunito"/>
              </a:rPr>
              <a:t>Saarus Team </a:t>
            </a:r>
            <a:r>
              <a:rPr lang="en-US" sz="1600">
                <a:solidFill>
                  <a:srgbClr val="FFFFFF"/>
                </a:solidFill>
                <a:latin typeface="Nunito"/>
                <a:ea typeface="Nunito"/>
                <a:cs typeface="Nunito"/>
                <a:sym typeface="Nunito"/>
              </a:rPr>
              <a:t>scans serials on newly ready Cooker kits to add to Product Tracker</a:t>
            </a:r>
            <a:endParaRPr sz="1600">
              <a:solidFill>
                <a:srgbClr val="FFFFFF"/>
              </a:solidFill>
              <a:latin typeface="Nunito"/>
              <a:ea typeface="Nunito"/>
              <a:cs typeface="Nunito"/>
              <a:sym typeface="Nunito"/>
            </a:endParaRPr>
          </a:p>
        </p:txBody>
      </p:sp>
      <p:sp>
        <p:nvSpPr>
          <p:cNvPr id="235" name="Google Shape;235;p26"/>
          <p:cNvSpPr txBox="1"/>
          <p:nvPr/>
        </p:nvSpPr>
        <p:spPr>
          <a:xfrm>
            <a:off x="4369866" y="1690900"/>
            <a:ext cx="1535400" cy="2743200"/>
          </a:xfrm>
          <a:prstGeom prst="rect">
            <a:avLst/>
          </a:prstGeom>
          <a:solidFill>
            <a:srgbClr val="85200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600">
                <a:solidFill>
                  <a:srgbClr val="FFFFFF"/>
                </a:solidFill>
                <a:latin typeface="Nunito"/>
                <a:ea typeface="Nunito"/>
                <a:cs typeface="Nunito"/>
                <a:sym typeface="Nunito"/>
              </a:rPr>
              <a:t>Saarus Team </a:t>
            </a:r>
            <a:r>
              <a:rPr lang="en-US" sz="1600">
                <a:solidFill>
                  <a:srgbClr val="FFFFFF"/>
                </a:solidFill>
                <a:latin typeface="Nunito"/>
                <a:ea typeface="Nunito"/>
                <a:cs typeface="Nunito"/>
                <a:sym typeface="Nunito"/>
              </a:rPr>
              <a:t>creates Delivery Orders for kits scheduled for shipment to Kenya</a:t>
            </a:r>
            <a:endParaRPr sz="1600">
              <a:solidFill>
                <a:srgbClr val="FFFFFF"/>
              </a:solidFill>
              <a:latin typeface="Nunito"/>
              <a:ea typeface="Nunito"/>
              <a:cs typeface="Nunito"/>
              <a:sym typeface="Nunito"/>
            </a:endParaRPr>
          </a:p>
        </p:txBody>
      </p:sp>
      <p:sp>
        <p:nvSpPr>
          <p:cNvPr id="236" name="Google Shape;236;p26"/>
          <p:cNvSpPr txBox="1"/>
          <p:nvPr/>
        </p:nvSpPr>
        <p:spPr>
          <a:xfrm>
            <a:off x="6393937" y="1690900"/>
            <a:ext cx="1535400" cy="2743200"/>
          </a:xfrm>
          <a:prstGeom prst="rect">
            <a:avLst/>
          </a:prstGeom>
          <a:solidFill>
            <a:srgbClr val="0B5394"/>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rgbClr val="FFFFFF"/>
                </a:solidFill>
                <a:latin typeface="Nunito"/>
                <a:ea typeface="Nunito"/>
                <a:cs typeface="Nunito"/>
                <a:sym typeface="Nunito"/>
              </a:rPr>
              <a:t>Kenya ERP </a:t>
            </a:r>
            <a:r>
              <a:rPr lang="en-US" sz="1600">
                <a:solidFill>
                  <a:srgbClr val="FFFFFF"/>
                </a:solidFill>
                <a:latin typeface="Nunito"/>
                <a:ea typeface="Nunito"/>
                <a:cs typeface="Nunito"/>
                <a:sym typeface="Nunito"/>
              </a:rPr>
              <a:t>automatically creates a PO, which must be approved to receive units in Kenya warehouse</a:t>
            </a:r>
            <a:endParaRPr sz="1600">
              <a:solidFill>
                <a:srgbClr val="FFFFFF"/>
              </a:solidFill>
              <a:latin typeface="Nunito"/>
              <a:ea typeface="Nunito"/>
              <a:cs typeface="Nunito"/>
              <a:sym typeface="Nunito"/>
            </a:endParaRPr>
          </a:p>
        </p:txBody>
      </p:sp>
      <p:sp>
        <p:nvSpPr>
          <p:cNvPr id="237" name="Google Shape;237;p26"/>
          <p:cNvSpPr txBox="1"/>
          <p:nvPr/>
        </p:nvSpPr>
        <p:spPr>
          <a:xfrm>
            <a:off x="8418008" y="1690900"/>
            <a:ext cx="1535400" cy="2743200"/>
          </a:xfrm>
          <a:prstGeom prst="rect">
            <a:avLst/>
          </a:prstGeom>
          <a:solidFill>
            <a:srgbClr val="0B5394"/>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US" sz="1600">
                <a:solidFill>
                  <a:srgbClr val="FFFFFF"/>
                </a:solidFill>
                <a:latin typeface="Nunito"/>
                <a:ea typeface="Nunito"/>
                <a:cs typeface="Nunito"/>
                <a:sym typeface="Nunito"/>
              </a:rPr>
              <a:t>Warehouse Manager </a:t>
            </a:r>
            <a:r>
              <a:rPr lang="en-US" sz="1600">
                <a:solidFill>
                  <a:srgbClr val="FFFFFF"/>
                </a:solidFill>
                <a:latin typeface="Nunito"/>
                <a:ea typeface="Nunito"/>
                <a:cs typeface="Nunito"/>
                <a:sym typeface="Nunito"/>
              </a:rPr>
              <a:t>scans each kit received at Premier &amp; reconciles any not captured on PO with </a:t>
            </a:r>
            <a:r>
              <a:rPr b="1" lang="en-US" sz="1600">
                <a:solidFill>
                  <a:srgbClr val="FFFFFF"/>
                </a:solidFill>
                <a:latin typeface="Nunito"/>
                <a:ea typeface="Nunito"/>
                <a:cs typeface="Nunito"/>
                <a:sym typeface="Nunito"/>
              </a:rPr>
              <a:t>Saarus team</a:t>
            </a:r>
            <a:endParaRPr b="1" sz="1600">
              <a:solidFill>
                <a:srgbClr val="FFFFFF"/>
              </a:solidFill>
              <a:latin typeface="Nunito"/>
              <a:ea typeface="Nunito"/>
              <a:cs typeface="Nunito"/>
              <a:sym typeface="Nunito"/>
            </a:endParaRPr>
          </a:p>
        </p:txBody>
      </p:sp>
      <p:sp>
        <p:nvSpPr>
          <p:cNvPr id="238" name="Google Shape;238;p26"/>
          <p:cNvSpPr txBox="1"/>
          <p:nvPr/>
        </p:nvSpPr>
        <p:spPr>
          <a:xfrm>
            <a:off x="2345825" y="4854875"/>
            <a:ext cx="5583600" cy="949800"/>
          </a:xfrm>
          <a:prstGeom prst="rect">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US" sz="1600">
                <a:solidFill>
                  <a:srgbClr val="FFFFFF"/>
                </a:solidFill>
                <a:latin typeface="Nunito"/>
                <a:ea typeface="Nunito"/>
                <a:cs typeface="Nunito"/>
                <a:sym typeface="Nunito"/>
              </a:rPr>
              <a:t>Cooker Kit </a:t>
            </a:r>
            <a:r>
              <a:rPr lang="en-US" sz="1600">
                <a:solidFill>
                  <a:srgbClr val="FFFFFF"/>
                </a:solidFill>
                <a:latin typeface="Nunito"/>
                <a:ea typeface="Nunito"/>
                <a:cs typeface="Nunito"/>
                <a:sym typeface="Nunito"/>
              </a:rPr>
              <a:t>travels from India to Kenya, clears customs, and transits from ICD to Premier warehouse [currently tracked manually via </a:t>
            </a:r>
            <a:r>
              <a:rPr lang="en-US" sz="1600" u="sng">
                <a:solidFill>
                  <a:srgbClr val="FFFFFF"/>
                </a:solidFill>
                <a:latin typeface="Nunito"/>
                <a:ea typeface="Nunito"/>
                <a:cs typeface="Nunito"/>
                <a:sym typeface="Nunito"/>
                <a:hlinkClick r:id="rId3">
                  <a:extLst>
                    <a:ext uri="{A12FA001-AC4F-418D-AE19-62706E023703}">
                      <ahyp:hlinkClr val="tx"/>
                    </a:ext>
                  </a:extLst>
                </a:hlinkClick>
              </a:rPr>
              <a:t>Dispatch Tracker</a:t>
            </a:r>
            <a:r>
              <a:rPr lang="en-US" sz="1600">
                <a:solidFill>
                  <a:srgbClr val="FFFFFF"/>
                </a:solidFill>
                <a:latin typeface="Nunito"/>
                <a:ea typeface="Nunito"/>
                <a:cs typeface="Nunito"/>
                <a:sym typeface="Nunito"/>
              </a:rPr>
              <a:t>]</a:t>
            </a:r>
            <a:endParaRPr sz="1600">
              <a:solidFill>
                <a:srgbClr val="FFFFFF"/>
              </a:solidFill>
              <a:latin typeface="Nunito"/>
              <a:ea typeface="Nunito"/>
              <a:cs typeface="Nunito"/>
              <a:sym typeface="Nunito"/>
            </a:endParaRPr>
          </a:p>
        </p:txBody>
      </p:sp>
      <p:sp>
        <p:nvSpPr>
          <p:cNvPr id="239" name="Google Shape;239;p26"/>
          <p:cNvSpPr txBox="1"/>
          <p:nvPr/>
        </p:nvSpPr>
        <p:spPr>
          <a:xfrm>
            <a:off x="10442078" y="1690900"/>
            <a:ext cx="1535400" cy="2743200"/>
          </a:xfrm>
          <a:prstGeom prst="rect">
            <a:avLst/>
          </a:prstGeom>
          <a:solidFill>
            <a:srgbClr val="0B5394"/>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US" sz="1600">
                <a:solidFill>
                  <a:srgbClr val="FFFFFF"/>
                </a:solidFill>
                <a:latin typeface="Nunito"/>
                <a:ea typeface="Nunito"/>
                <a:cs typeface="Nunito"/>
                <a:sym typeface="Nunito"/>
              </a:rPr>
              <a:t>Kenya ERP </a:t>
            </a:r>
            <a:r>
              <a:rPr lang="en-US" sz="1600">
                <a:solidFill>
                  <a:srgbClr val="FFFFFF"/>
                </a:solidFill>
                <a:latin typeface="Nunito"/>
                <a:ea typeface="Nunito"/>
                <a:cs typeface="Nunito"/>
                <a:sym typeface="Nunito"/>
              </a:rPr>
              <a:t>automatically adds newly received kits to Inbound location at Premier MSW</a:t>
            </a:r>
            <a:endParaRPr sz="1600">
              <a:solidFill>
                <a:srgbClr val="FFFFFF"/>
              </a:solidFill>
              <a:latin typeface="Nunito"/>
              <a:ea typeface="Nunito"/>
              <a:cs typeface="Nunito"/>
              <a:sym typeface="Nunito"/>
            </a:endParaRPr>
          </a:p>
        </p:txBody>
      </p:sp>
      <p:cxnSp>
        <p:nvCxnSpPr>
          <p:cNvPr id="240" name="Google Shape;240;p26"/>
          <p:cNvCxnSpPr>
            <a:stCxn id="233" idx="3"/>
            <a:endCxn id="234" idx="1"/>
          </p:cNvCxnSpPr>
          <p:nvPr/>
        </p:nvCxnSpPr>
        <p:spPr>
          <a:xfrm>
            <a:off x="1857125" y="3062500"/>
            <a:ext cx="488700" cy="0"/>
          </a:xfrm>
          <a:prstGeom prst="straightConnector1">
            <a:avLst/>
          </a:prstGeom>
          <a:noFill/>
          <a:ln cap="flat" cmpd="sng" w="9525">
            <a:solidFill>
              <a:schemeClr val="dk2"/>
            </a:solidFill>
            <a:prstDash val="solid"/>
            <a:round/>
            <a:headEnd len="med" w="med" type="none"/>
            <a:tailEnd len="med" w="med" type="triangle"/>
          </a:ln>
        </p:spPr>
      </p:cxnSp>
      <p:cxnSp>
        <p:nvCxnSpPr>
          <p:cNvPr id="241" name="Google Shape;241;p26"/>
          <p:cNvCxnSpPr>
            <a:stCxn id="234" idx="3"/>
            <a:endCxn id="235" idx="1"/>
          </p:cNvCxnSpPr>
          <p:nvPr/>
        </p:nvCxnSpPr>
        <p:spPr>
          <a:xfrm>
            <a:off x="3881196" y="3062500"/>
            <a:ext cx="488700" cy="0"/>
          </a:xfrm>
          <a:prstGeom prst="straightConnector1">
            <a:avLst/>
          </a:prstGeom>
          <a:noFill/>
          <a:ln cap="flat" cmpd="sng" w="9525">
            <a:solidFill>
              <a:schemeClr val="dk2"/>
            </a:solidFill>
            <a:prstDash val="solid"/>
            <a:round/>
            <a:headEnd len="med" w="med" type="none"/>
            <a:tailEnd len="med" w="med" type="triangle"/>
          </a:ln>
        </p:spPr>
      </p:cxnSp>
      <p:cxnSp>
        <p:nvCxnSpPr>
          <p:cNvPr id="242" name="Google Shape;242;p26"/>
          <p:cNvCxnSpPr>
            <a:stCxn id="235" idx="3"/>
            <a:endCxn id="236" idx="1"/>
          </p:cNvCxnSpPr>
          <p:nvPr/>
        </p:nvCxnSpPr>
        <p:spPr>
          <a:xfrm>
            <a:off x="5905266" y="3062500"/>
            <a:ext cx="488700" cy="0"/>
          </a:xfrm>
          <a:prstGeom prst="straightConnector1">
            <a:avLst/>
          </a:prstGeom>
          <a:noFill/>
          <a:ln cap="flat" cmpd="sng" w="9525">
            <a:solidFill>
              <a:schemeClr val="dk2"/>
            </a:solidFill>
            <a:prstDash val="solid"/>
            <a:round/>
            <a:headEnd len="med" w="med" type="none"/>
            <a:tailEnd len="med" w="med" type="triangle"/>
          </a:ln>
        </p:spPr>
      </p:cxnSp>
      <p:cxnSp>
        <p:nvCxnSpPr>
          <p:cNvPr id="243" name="Google Shape;243;p26"/>
          <p:cNvCxnSpPr>
            <a:stCxn id="236" idx="3"/>
            <a:endCxn id="237" idx="1"/>
          </p:cNvCxnSpPr>
          <p:nvPr/>
        </p:nvCxnSpPr>
        <p:spPr>
          <a:xfrm>
            <a:off x="7929337" y="3062500"/>
            <a:ext cx="488700" cy="0"/>
          </a:xfrm>
          <a:prstGeom prst="straightConnector1">
            <a:avLst/>
          </a:prstGeom>
          <a:noFill/>
          <a:ln cap="flat" cmpd="sng" w="9525">
            <a:solidFill>
              <a:schemeClr val="dk2"/>
            </a:solidFill>
            <a:prstDash val="solid"/>
            <a:round/>
            <a:headEnd len="med" w="med" type="none"/>
            <a:tailEnd len="med" w="med" type="triangle"/>
          </a:ln>
        </p:spPr>
      </p:cxnSp>
      <p:cxnSp>
        <p:nvCxnSpPr>
          <p:cNvPr id="244" name="Google Shape;244;p26"/>
          <p:cNvCxnSpPr>
            <a:stCxn id="237" idx="3"/>
            <a:endCxn id="239" idx="1"/>
          </p:cNvCxnSpPr>
          <p:nvPr/>
        </p:nvCxnSpPr>
        <p:spPr>
          <a:xfrm>
            <a:off x="9953408" y="3062500"/>
            <a:ext cx="4887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7"/>
          <p:cNvSpPr txBox="1"/>
          <p:nvPr/>
        </p:nvSpPr>
        <p:spPr>
          <a:xfrm>
            <a:off x="10442078" y="1690900"/>
            <a:ext cx="1535400" cy="2743200"/>
          </a:xfrm>
          <a:prstGeom prst="rect">
            <a:avLst/>
          </a:prstGeom>
          <a:solidFill>
            <a:srgbClr val="85200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US" sz="1600">
                <a:solidFill>
                  <a:srgbClr val="FFFFFF"/>
                </a:solidFill>
                <a:latin typeface="Nunito"/>
                <a:ea typeface="Nunito"/>
                <a:cs typeface="Nunito"/>
                <a:sym typeface="Nunito"/>
              </a:rPr>
              <a:t>Customer</a:t>
            </a:r>
            <a:r>
              <a:rPr b="1" lang="en-US" sz="1600">
                <a:solidFill>
                  <a:srgbClr val="FFFFFF"/>
                </a:solidFill>
                <a:latin typeface="Nunito"/>
                <a:ea typeface="Nunito"/>
                <a:cs typeface="Nunito"/>
                <a:sym typeface="Nunito"/>
              </a:rPr>
              <a:t> </a:t>
            </a:r>
            <a:r>
              <a:rPr lang="en-US" sz="1600">
                <a:solidFill>
                  <a:srgbClr val="FFFFFF"/>
                </a:solidFill>
                <a:latin typeface="Nunito"/>
                <a:ea typeface="Nunito"/>
                <a:cs typeface="Nunito"/>
                <a:sym typeface="Nunito"/>
              </a:rPr>
              <a:t>fulfills cooker kit at KOKO Point and inventory automatically transfers to the ‘Customer’ partner location</a:t>
            </a:r>
            <a:endParaRPr sz="1600">
              <a:solidFill>
                <a:srgbClr val="FFFFFF"/>
              </a:solidFill>
              <a:latin typeface="Nunito"/>
              <a:ea typeface="Nunito"/>
              <a:cs typeface="Nunito"/>
              <a:sym typeface="Nunito"/>
            </a:endParaRPr>
          </a:p>
        </p:txBody>
      </p:sp>
      <p:sp>
        <p:nvSpPr>
          <p:cNvPr id="251" name="Google Shape;251;p27"/>
          <p:cNvSpPr txBox="1"/>
          <p:nvPr>
            <p:ph idx="1" type="subTitle"/>
          </p:nvPr>
        </p:nvSpPr>
        <p:spPr>
          <a:xfrm>
            <a:off x="194725" y="1056175"/>
            <a:ext cx="11782800" cy="530100"/>
          </a:xfrm>
          <a:prstGeom prst="rect">
            <a:avLst/>
          </a:prstGeom>
        </p:spPr>
        <p:txBody>
          <a:bodyPr anchorCtr="0" anchor="t" bIns="45700" lIns="91425" spcFirstLastPara="1" rIns="91425" wrap="square" tIns="45700">
            <a:noAutofit/>
          </a:bodyPr>
          <a:lstStyle/>
          <a:p>
            <a:pPr indent="0" lvl="0" marL="0" rtl="0" algn="l">
              <a:lnSpc>
                <a:spcPct val="115000"/>
              </a:lnSpc>
              <a:spcBef>
                <a:spcPts val="1000"/>
              </a:spcBef>
              <a:spcAft>
                <a:spcPts val="0"/>
              </a:spcAft>
              <a:buNone/>
            </a:pPr>
            <a:r>
              <a:rPr b="1" lang="en-US" sz="1800"/>
              <a:t>Cooker Sales Flow: </a:t>
            </a:r>
            <a:r>
              <a:rPr b="1" lang="en-US" sz="1800">
                <a:solidFill>
                  <a:srgbClr val="999999"/>
                </a:solidFill>
              </a:rPr>
              <a:t>Warehouse</a:t>
            </a:r>
            <a:r>
              <a:rPr b="1" lang="en-US" sz="1800"/>
              <a:t> to </a:t>
            </a:r>
            <a:r>
              <a:rPr b="1" lang="en-US" sz="1800">
                <a:solidFill>
                  <a:srgbClr val="38761D"/>
                </a:solidFill>
              </a:rPr>
              <a:t>Transit</a:t>
            </a:r>
            <a:r>
              <a:rPr b="1" lang="en-US" sz="1800"/>
              <a:t> to </a:t>
            </a:r>
            <a:r>
              <a:rPr b="1" lang="en-US" sz="1800">
                <a:solidFill>
                  <a:srgbClr val="0B5394"/>
                </a:solidFill>
              </a:rPr>
              <a:t>Agent </a:t>
            </a:r>
            <a:r>
              <a:rPr b="1" lang="en-US" sz="1800"/>
              <a:t>to </a:t>
            </a:r>
            <a:r>
              <a:rPr b="1" lang="en-US" sz="1800">
                <a:solidFill>
                  <a:srgbClr val="85200C"/>
                </a:solidFill>
              </a:rPr>
              <a:t>Customer</a:t>
            </a:r>
            <a:endParaRPr b="1" sz="1800">
              <a:solidFill>
                <a:srgbClr val="85200C"/>
              </a:solidFill>
            </a:endParaRPr>
          </a:p>
          <a:p>
            <a:pPr indent="0" lvl="0" marL="0" rtl="0" algn="l">
              <a:lnSpc>
                <a:spcPct val="115000"/>
              </a:lnSpc>
              <a:spcBef>
                <a:spcPts val="1000"/>
              </a:spcBef>
              <a:spcAft>
                <a:spcPts val="1000"/>
              </a:spcAft>
              <a:buNone/>
            </a:pPr>
            <a:r>
              <a:t/>
            </a:r>
            <a:endParaRPr b="1" sz="1800">
              <a:solidFill>
                <a:srgbClr val="666666"/>
              </a:solidFill>
            </a:endParaRPr>
          </a:p>
        </p:txBody>
      </p:sp>
      <p:sp>
        <p:nvSpPr>
          <p:cNvPr id="252" name="Google Shape;252;p2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sz="2800">
                <a:latin typeface="Nunito"/>
                <a:ea typeface="Nunito"/>
                <a:cs typeface="Nunito"/>
                <a:sym typeface="Nunito"/>
              </a:rPr>
              <a:t>Baseline | Internal transfers</a:t>
            </a:r>
            <a:endParaRPr b="1">
              <a:latin typeface="Nunito"/>
              <a:ea typeface="Nunito"/>
              <a:cs typeface="Nunito"/>
              <a:sym typeface="Nunito"/>
            </a:endParaRPr>
          </a:p>
        </p:txBody>
      </p:sp>
      <p:sp>
        <p:nvSpPr>
          <p:cNvPr id="253" name="Google Shape;253;p27"/>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54" name="Google Shape;254;p27"/>
          <p:cNvSpPr txBox="1"/>
          <p:nvPr/>
        </p:nvSpPr>
        <p:spPr>
          <a:xfrm>
            <a:off x="321725" y="1690900"/>
            <a:ext cx="1535400" cy="2743200"/>
          </a:xfrm>
          <a:prstGeom prst="rect">
            <a:avLst/>
          </a:prstGeom>
          <a:solidFill>
            <a:srgbClr val="99999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rgbClr val="FFFFFF"/>
                </a:solidFill>
                <a:latin typeface="Nunito"/>
                <a:ea typeface="Nunito"/>
                <a:cs typeface="Nunito"/>
                <a:sym typeface="Nunito"/>
              </a:rPr>
              <a:t>Cooker Distribution</a:t>
            </a:r>
            <a:r>
              <a:rPr b="1" lang="en-US" sz="1600">
                <a:solidFill>
                  <a:srgbClr val="FFFFFF"/>
                </a:solidFill>
                <a:latin typeface="Nunito"/>
                <a:ea typeface="Nunito"/>
                <a:cs typeface="Nunito"/>
                <a:sym typeface="Nunito"/>
              </a:rPr>
              <a:t> </a:t>
            </a:r>
            <a:r>
              <a:rPr lang="en-US" sz="1600">
                <a:solidFill>
                  <a:srgbClr val="FFFFFF"/>
                </a:solidFill>
                <a:latin typeface="Nunito"/>
                <a:ea typeface="Nunito"/>
                <a:cs typeface="Nunito"/>
                <a:sym typeface="Nunito"/>
              </a:rPr>
              <a:t>transfers kit from Inbound to Service Centre for QC upon generation of RMA Code</a:t>
            </a:r>
            <a:endParaRPr sz="1600">
              <a:solidFill>
                <a:srgbClr val="FFFFFF"/>
              </a:solidFill>
              <a:latin typeface="Nunito"/>
              <a:ea typeface="Nunito"/>
              <a:cs typeface="Nunito"/>
              <a:sym typeface="Nunito"/>
            </a:endParaRPr>
          </a:p>
        </p:txBody>
      </p:sp>
      <p:sp>
        <p:nvSpPr>
          <p:cNvPr id="255" name="Google Shape;255;p27"/>
          <p:cNvSpPr txBox="1"/>
          <p:nvPr/>
        </p:nvSpPr>
        <p:spPr>
          <a:xfrm>
            <a:off x="2345796" y="1690900"/>
            <a:ext cx="1535400" cy="2743200"/>
          </a:xfrm>
          <a:prstGeom prst="rect">
            <a:avLst/>
          </a:prstGeom>
          <a:solidFill>
            <a:srgbClr val="99999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US" sz="1600">
                <a:solidFill>
                  <a:srgbClr val="FFFFFF"/>
                </a:solidFill>
                <a:latin typeface="Nunito"/>
                <a:ea typeface="Nunito"/>
                <a:cs typeface="Nunito"/>
                <a:sym typeface="Nunito"/>
              </a:rPr>
              <a:t>Cooker Distribution </a:t>
            </a:r>
            <a:r>
              <a:rPr lang="en-US" sz="1600">
                <a:solidFill>
                  <a:srgbClr val="FFFFFF"/>
                </a:solidFill>
                <a:latin typeface="Nunito"/>
                <a:ea typeface="Nunito"/>
                <a:cs typeface="Nunito"/>
                <a:sym typeface="Nunito"/>
              </a:rPr>
              <a:t>transfers kit from Service Centre to MSW once QC is passed</a:t>
            </a:r>
            <a:endParaRPr b="1" sz="1600">
              <a:solidFill>
                <a:srgbClr val="FFFFFF"/>
              </a:solidFill>
              <a:latin typeface="Nunito"/>
              <a:ea typeface="Nunito"/>
              <a:cs typeface="Nunito"/>
              <a:sym typeface="Nunito"/>
            </a:endParaRPr>
          </a:p>
        </p:txBody>
      </p:sp>
      <p:sp>
        <p:nvSpPr>
          <p:cNvPr id="256" name="Google Shape;256;p27"/>
          <p:cNvSpPr txBox="1"/>
          <p:nvPr/>
        </p:nvSpPr>
        <p:spPr>
          <a:xfrm>
            <a:off x="4369866" y="1690900"/>
            <a:ext cx="1535400" cy="2743200"/>
          </a:xfrm>
          <a:prstGeom prst="rect">
            <a:avLst/>
          </a:prstGeom>
          <a:solidFill>
            <a:srgbClr val="99999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US" sz="1600">
                <a:solidFill>
                  <a:srgbClr val="FFFFFF"/>
                </a:solidFill>
                <a:latin typeface="Nunito"/>
                <a:ea typeface="Nunito"/>
                <a:cs typeface="Nunito"/>
                <a:sym typeface="Nunito"/>
              </a:rPr>
              <a:t>Cooker Distribution </a:t>
            </a:r>
            <a:r>
              <a:rPr lang="en-US" sz="1600">
                <a:solidFill>
                  <a:srgbClr val="FFFFFF"/>
                </a:solidFill>
                <a:latin typeface="Nunito"/>
                <a:ea typeface="Nunito"/>
                <a:cs typeface="Nunito"/>
                <a:sym typeface="Nunito"/>
              </a:rPr>
              <a:t>transfers kit from MSW to Loading Bay once delivery is scheduled</a:t>
            </a:r>
            <a:endParaRPr sz="1600">
              <a:solidFill>
                <a:srgbClr val="FFFFFF"/>
              </a:solidFill>
              <a:latin typeface="Nunito"/>
              <a:ea typeface="Nunito"/>
              <a:cs typeface="Nunito"/>
              <a:sym typeface="Nunito"/>
            </a:endParaRPr>
          </a:p>
        </p:txBody>
      </p:sp>
      <p:sp>
        <p:nvSpPr>
          <p:cNvPr id="257" name="Google Shape;257;p27"/>
          <p:cNvSpPr txBox="1"/>
          <p:nvPr/>
        </p:nvSpPr>
        <p:spPr>
          <a:xfrm>
            <a:off x="6393937" y="1690900"/>
            <a:ext cx="1535400" cy="2743200"/>
          </a:xfrm>
          <a:prstGeom prst="rect">
            <a:avLst/>
          </a:prstGeom>
          <a:solidFill>
            <a:srgbClr val="38761D"/>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US" sz="1600">
                <a:solidFill>
                  <a:srgbClr val="FFFFFF"/>
                </a:solidFill>
                <a:latin typeface="Nunito"/>
                <a:ea typeface="Nunito"/>
                <a:cs typeface="Nunito"/>
                <a:sym typeface="Nunito"/>
              </a:rPr>
              <a:t>Cooker Distribution </a:t>
            </a:r>
            <a:r>
              <a:rPr lang="en-US" sz="1600">
                <a:solidFill>
                  <a:srgbClr val="FFFFFF"/>
                </a:solidFill>
                <a:latin typeface="Nunito"/>
                <a:ea typeface="Nunito"/>
                <a:cs typeface="Nunito"/>
                <a:sym typeface="Nunito"/>
              </a:rPr>
              <a:t>schedules trips via KOKOmile and </a:t>
            </a:r>
            <a:r>
              <a:rPr lang="en-US" sz="1600">
                <a:solidFill>
                  <a:srgbClr val="FFFFFF"/>
                </a:solidFill>
                <a:latin typeface="Nunito"/>
                <a:ea typeface="Nunito"/>
                <a:cs typeface="Nunito"/>
                <a:sym typeface="Nunito"/>
              </a:rPr>
              <a:t> kits move automatically to ‘Transit Location’</a:t>
            </a:r>
            <a:endParaRPr sz="1600">
              <a:solidFill>
                <a:srgbClr val="FFFFFF"/>
              </a:solidFill>
              <a:latin typeface="Nunito"/>
              <a:ea typeface="Nunito"/>
              <a:cs typeface="Nunito"/>
              <a:sym typeface="Nunito"/>
            </a:endParaRPr>
          </a:p>
        </p:txBody>
      </p:sp>
      <p:sp>
        <p:nvSpPr>
          <p:cNvPr id="258" name="Google Shape;258;p27"/>
          <p:cNvSpPr txBox="1"/>
          <p:nvPr/>
        </p:nvSpPr>
        <p:spPr>
          <a:xfrm>
            <a:off x="8418008" y="1690900"/>
            <a:ext cx="1535400" cy="2743200"/>
          </a:xfrm>
          <a:prstGeom prst="rect">
            <a:avLst/>
          </a:prstGeom>
          <a:solidFill>
            <a:srgbClr val="0B5394"/>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US" sz="1600">
                <a:solidFill>
                  <a:srgbClr val="FFFFFF"/>
                </a:solidFill>
                <a:latin typeface="Nunito"/>
                <a:ea typeface="Nunito"/>
                <a:cs typeface="Nunito"/>
                <a:sym typeface="Nunito"/>
              </a:rPr>
              <a:t>Agents </a:t>
            </a:r>
            <a:r>
              <a:rPr lang="en-US" sz="1600">
                <a:solidFill>
                  <a:srgbClr val="FFFFFF"/>
                </a:solidFill>
                <a:latin typeface="Nunito"/>
                <a:ea typeface="Nunito"/>
                <a:cs typeface="Nunito"/>
                <a:sym typeface="Nunito"/>
              </a:rPr>
              <a:t>receive kits in their shop via KOKOmile and inventory automatically transfers to the Shop’s stock location</a:t>
            </a:r>
            <a:endParaRPr sz="1600">
              <a:solidFill>
                <a:srgbClr val="FFFFFF"/>
              </a:solidFill>
              <a:latin typeface="Nunito"/>
              <a:ea typeface="Nunito"/>
              <a:cs typeface="Nunito"/>
              <a:sym typeface="Nunito"/>
            </a:endParaRPr>
          </a:p>
        </p:txBody>
      </p:sp>
      <p:cxnSp>
        <p:nvCxnSpPr>
          <p:cNvPr id="259" name="Google Shape;259;p27"/>
          <p:cNvCxnSpPr>
            <a:stCxn id="254" idx="3"/>
            <a:endCxn id="255" idx="1"/>
          </p:cNvCxnSpPr>
          <p:nvPr/>
        </p:nvCxnSpPr>
        <p:spPr>
          <a:xfrm>
            <a:off x="1857125" y="3062500"/>
            <a:ext cx="488700" cy="0"/>
          </a:xfrm>
          <a:prstGeom prst="straightConnector1">
            <a:avLst/>
          </a:prstGeom>
          <a:noFill/>
          <a:ln cap="flat" cmpd="sng" w="9525">
            <a:solidFill>
              <a:schemeClr val="dk2"/>
            </a:solidFill>
            <a:prstDash val="solid"/>
            <a:round/>
            <a:headEnd len="med" w="med" type="none"/>
            <a:tailEnd len="med" w="med" type="triangle"/>
          </a:ln>
        </p:spPr>
      </p:cxnSp>
      <p:cxnSp>
        <p:nvCxnSpPr>
          <p:cNvPr id="260" name="Google Shape;260;p27"/>
          <p:cNvCxnSpPr>
            <a:stCxn id="255" idx="3"/>
            <a:endCxn id="256" idx="1"/>
          </p:cNvCxnSpPr>
          <p:nvPr/>
        </p:nvCxnSpPr>
        <p:spPr>
          <a:xfrm>
            <a:off x="3881196" y="3062500"/>
            <a:ext cx="488700" cy="0"/>
          </a:xfrm>
          <a:prstGeom prst="straightConnector1">
            <a:avLst/>
          </a:prstGeom>
          <a:noFill/>
          <a:ln cap="flat" cmpd="sng" w="9525">
            <a:solidFill>
              <a:schemeClr val="dk2"/>
            </a:solidFill>
            <a:prstDash val="solid"/>
            <a:round/>
            <a:headEnd len="med" w="med" type="none"/>
            <a:tailEnd len="med" w="med" type="triangle"/>
          </a:ln>
        </p:spPr>
      </p:cxnSp>
      <p:cxnSp>
        <p:nvCxnSpPr>
          <p:cNvPr id="261" name="Google Shape;261;p27"/>
          <p:cNvCxnSpPr>
            <a:stCxn id="256" idx="3"/>
            <a:endCxn id="257" idx="1"/>
          </p:cNvCxnSpPr>
          <p:nvPr/>
        </p:nvCxnSpPr>
        <p:spPr>
          <a:xfrm>
            <a:off x="5905266" y="3062500"/>
            <a:ext cx="488700" cy="0"/>
          </a:xfrm>
          <a:prstGeom prst="straightConnector1">
            <a:avLst/>
          </a:prstGeom>
          <a:noFill/>
          <a:ln cap="flat" cmpd="sng" w="9525">
            <a:solidFill>
              <a:schemeClr val="dk2"/>
            </a:solidFill>
            <a:prstDash val="solid"/>
            <a:round/>
            <a:headEnd len="med" w="med" type="none"/>
            <a:tailEnd len="med" w="med" type="triangle"/>
          </a:ln>
        </p:spPr>
      </p:cxnSp>
      <p:cxnSp>
        <p:nvCxnSpPr>
          <p:cNvPr id="262" name="Google Shape;262;p27"/>
          <p:cNvCxnSpPr>
            <a:stCxn id="257" idx="3"/>
            <a:endCxn id="258" idx="1"/>
          </p:cNvCxnSpPr>
          <p:nvPr/>
        </p:nvCxnSpPr>
        <p:spPr>
          <a:xfrm>
            <a:off x="7929337" y="3062500"/>
            <a:ext cx="488700" cy="0"/>
          </a:xfrm>
          <a:prstGeom prst="straightConnector1">
            <a:avLst/>
          </a:prstGeom>
          <a:noFill/>
          <a:ln cap="flat" cmpd="sng" w="9525">
            <a:solidFill>
              <a:schemeClr val="dk2"/>
            </a:solidFill>
            <a:prstDash val="solid"/>
            <a:round/>
            <a:headEnd len="med" w="med" type="none"/>
            <a:tailEnd len="med" w="med" type="triangle"/>
          </a:ln>
        </p:spPr>
      </p:cxnSp>
      <p:cxnSp>
        <p:nvCxnSpPr>
          <p:cNvPr id="263" name="Google Shape;263;p27"/>
          <p:cNvCxnSpPr>
            <a:stCxn id="258" idx="3"/>
            <a:endCxn id="250" idx="1"/>
          </p:cNvCxnSpPr>
          <p:nvPr/>
        </p:nvCxnSpPr>
        <p:spPr>
          <a:xfrm>
            <a:off x="9953408" y="3062500"/>
            <a:ext cx="488700" cy="0"/>
          </a:xfrm>
          <a:prstGeom prst="straightConnector1">
            <a:avLst/>
          </a:prstGeom>
          <a:noFill/>
          <a:ln cap="flat" cmpd="sng" w="9525">
            <a:solidFill>
              <a:schemeClr val="dk2"/>
            </a:solidFill>
            <a:prstDash val="solid"/>
            <a:round/>
            <a:headEnd len="med" w="med" type="none"/>
            <a:tailEnd len="med" w="med" type="triangle"/>
          </a:ln>
        </p:spPr>
      </p:cxnSp>
      <p:sp>
        <p:nvSpPr>
          <p:cNvPr id="264" name="Google Shape;264;p27"/>
          <p:cNvSpPr txBox="1"/>
          <p:nvPr>
            <p:ph idx="1" type="subTitle"/>
          </p:nvPr>
        </p:nvSpPr>
        <p:spPr>
          <a:xfrm>
            <a:off x="194725" y="4758600"/>
            <a:ext cx="11782800" cy="15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sz="1800"/>
              <a:t>There are a number of other common inventory movements, most of which are manual:</a:t>
            </a:r>
            <a:endParaRPr b="1" sz="1800"/>
          </a:p>
          <a:p>
            <a:pPr indent="-342900" lvl="0" marL="457200" rtl="0" algn="l">
              <a:lnSpc>
                <a:spcPct val="115000"/>
              </a:lnSpc>
              <a:spcBef>
                <a:spcPts val="600"/>
              </a:spcBef>
              <a:spcAft>
                <a:spcPts val="0"/>
              </a:spcAft>
              <a:buSzPts val="1800"/>
              <a:buChar char="•"/>
            </a:pPr>
            <a:r>
              <a:rPr lang="en-US" sz="1800"/>
              <a:t>Movements within a Warehouse (eg, for assembly &amp; repairs)</a:t>
            </a:r>
            <a:endParaRPr sz="1800"/>
          </a:p>
          <a:p>
            <a:pPr indent="-342900" lvl="0" marL="457200" rtl="0" algn="l">
              <a:lnSpc>
                <a:spcPct val="115000"/>
              </a:lnSpc>
              <a:spcBef>
                <a:spcPts val="0"/>
              </a:spcBef>
              <a:spcAft>
                <a:spcPts val="0"/>
              </a:spcAft>
              <a:buSzPts val="1800"/>
              <a:buChar char="•"/>
            </a:pPr>
            <a:r>
              <a:rPr lang="en-US" sz="1800"/>
              <a:t>Movements from Customer or Agent back to Warehouse </a:t>
            </a:r>
            <a:r>
              <a:rPr lang="en-US" sz="1800"/>
              <a:t>(eg, for fire incident analysis &amp; other repairs)</a:t>
            </a:r>
            <a:endParaRPr sz="1800"/>
          </a:p>
          <a:p>
            <a:pPr indent="-342900" lvl="0" marL="457200" rtl="0" algn="l">
              <a:lnSpc>
                <a:spcPct val="115000"/>
              </a:lnSpc>
              <a:spcBef>
                <a:spcPts val="0"/>
              </a:spcBef>
              <a:spcAft>
                <a:spcPts val="0"/>
              </a:spcAft>
              <a:buSzPts val="1800"/>
              <a:buChar char="•"/>
            </a:pPr>
            <a:r>
              <a:rPr lang="en-US" sz="1800"/>
              <a:t>Movements to correct data integrity issues (eg, due to stock take, which is now automated)</a:t>
            </a:r>
            <a:endParaRPr sz="1800"/>
          </a:p>
          <a:p>
            <a:pPr indent="0" lvl="0" marL="0" rtl="0" algn="l">
              <a:lnSpc>
                <a:spcPct val="115000"/>
              </a:lnSpc>
              <a:spcBef>
                <a:spcPts val="0"/>
              </a:spcBef>
              <a:spcAft>
                <a:spcPts val="0"/>
              </a:spcAft>
              <a:buNone/>
            </a:pPr>
            <a:r>
              <a:t/>
            </a:r>
            <a:endParaRPr b="1" sz="1800">
              <a:solidFill>
                <a:srgbClr val="666666"/>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